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374" r:id="rId3"/>
    <p:sldId id="385" r:id="rId4"/>
    <p:sldId id="409" r:id="rId5"/>
    <p:sldId id="408" r:id="rId6"/>
    <p:sldId id="441" r:id="rId7"/>
    <p:sldId id="421" r:id="rId8"/>
    <p:sldId id="388" r:id="rId9"/>
    <p:sldId id="415" r:id="rId10"/>
    <p:sldId id="416" r:id="rId11"/>
    <p:sldId id="412" r:id="rId12"/>
    <p:sldId id="413" r:id="rId13"/>
    <p:sldId id="443" r:id="rId14"/>
    <p:sldId id="444" r:id="rId15"/>
    <p:sldId id="417" r:id="rId16"/>
    <p:sldId id="445" r:id="rId17"/>
    <p:sldId id="447" r:id="rId18"/>
    <p:sldId id="446" r:id="rId19"/>
    <p:sldId id="423" r:id="rId20"/>
    <p:sldId id="424" r:id="rId21"/>
    <p:sldId id="393" r:id="rId22"/>
    <p:sldId id="394" r:id="rId23"/>
    <p:sldId id="426" r:id="rId24"/>
    <p:sldId id="438" r:id="rId25"/>
    <p:sldId id="396" r:id="rId26"/>
    <p:sldId id="434" r:id="rId27"/>
    <p:sldId id="432" r:id="rId28"/>
    <p:sldId id="436" r:id="rId29"/>
    <p:sldId id="375" r:id="rId30"/>
    <p:sldId id="376" r:id="rId31"/>
    <p:sldId id="377" r:id="rId32"/>
    <p:sldId id="378" r:id="rId33"/>
    <p:sldId id="379" r:id="rId34"/>
    <p:sldId id="406" r:id="rId35"/>
    <p:sldId id="439" r:id="rId36"/>
    <p:sldId id="435" r:id="rId3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8" autoAdjust="0"/>
    <p:restoredTop sz="83768" autoAdjust="0"/>
  </p:normalViewPr>
  <p:slideViewPr>
    <p:cSldViewPr>
      <p:cViewPr varScale="1">
        <p:scale>
          <a:sx n="150" d="100"/>
          <a:sy n="150" d="100"/>
        </p:scale>
        <p:origin x="138" y="193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2019-10-29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I'm Catalin and I will tell you about</a:t>
            </a:r>
            <a:r>
              <a:rPr lang="en-US" baseline="0" dirty="0" smtClean="0"/>
              <a:t> my formally secure compartmentalizing compilation. Don't worry, I'll explain what all these things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76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better:</a:t>
            </a:r>
            <a:endParaRPr lang="en-US" baseline="0" dirty="0" smtClean="0"/>
          </a:p>
          <a:p>
            <a:r>
              <a:rPr lang="en-US" baseline="0" dirty="0" smtClean="0"/>
              <a:t>- the browser into separated into components,  if one gets compromised the others don't get too much affected</a:t>
            </a:r>
          </a:p>
          <a:p>
            <a:r>
              <a:rPr lang="en-US" baseline="0" dirty="0" smtClean="0"/>
              <a:t>- what happens within a component is as bad as before ... your </a:t>
            </a:r>
            <a:r>
              <a:rPr lang="en-US" baseline="0" dirty="0" err="1" smtClean="0"/>
              <a:t>spiegel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pasowrd</a:t>
            </a:r>
            <a:r>
              <a:rPr lang="en-US" baseline="0" dirty="0" smtClean="0"/>
              <a:t> will be stolen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9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P2: some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88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9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84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39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65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P2: </a:t>
            </a:r>
            <a:r>
              <a:rPr lang="en-US" dirty="0" smtClean="0"/>
              <a:t>add some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00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TODO: maybe make code appear later? Or</a:t>
            </a:r>
            <a:r>
              <a:rPr lang="en-US" sz="1400" baseline="0" dirty="0" smtClean="0"/>
              <a:t> bring to the bottom? -- reduce back and forth between the data and code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At </a:t>
            </a:r>
            <a:r>
              <a:rPr lang="en-US" sz="1400" dirty="0" smtClean="0"/>
              <a:t>the machine-code</a:t>
            </a:r>
            <a:r>
              <a:rPr lang="en-US" sz="1400" baseline="0" dirty="0" smtClean="0"/>
              <a:t> level:</a:t>
            </a:r>
          </a:p>
          <a:p>
            <a:r>
              <a:rPr lang="en-US" sz="1400" baseline="0" dirty="0" smtClean="0"/>
              <a:t>- the compiled code and data is stored in memory ... including the password</a:t>
            </a:r>
          </a:p>
          <a:p>
            <a:r>
              <a:rPr lang="en-US" sz="1400" baseline="0" dirty="0" smtClean="0"/>
              <a:t>- should an instruction trying to load the password from memory be allowed?</a:t>
            </a:r>
          </a:p>
          <a:p>
            <a:r>
              <a:rPr lang="en-US" sz="1400" baseline="0" dirty="0" smtClean="0"/>
              <a:t>- well, it depends on the which compartment does the load</a:t>
            </a:r>
          </a:p>
          <a:p>
            <a:r>
              <a:rPr lang="en-US" sz="1400" baseline="0" dirty="0" smtClean="0"/>
              <a:t>- so we need to bring the compartment abstraction from the source to the machine-code level,</a:t>
            </a:r>
          </a:p>
          <a:p>
            <a:r>
              <a:rPr lang="en-US" sz="1400" baseline="0" dirty="0" smtClean="0"/>
              <a:t>  and split memory into compartments</a:t>
            </a:r>
          </a:p>
          <a:p>
            <a:r>
              <a:rPr lang="en-US" sz="1400" baseline="0" dirty="0" smtClean="0"/>
              <a:t>- if the load of the password comes from another compartment it should not be allowed</a:t>
            </a:r>
          </a:p>
          <a:p>
            <a:r>
              <a:rPr lang="en-US" sz="1400" baseline="0" dirty="0" smtClean="0"/>
              <a:t>...</a:t>
            </a:r>
          </a:p>
          <a:p>
            <a:r>
              <a:rPr lang="en-US" sz="1400" baseline="0" dirty="0" smtClean="0"/>
              <a:t>Maybe: say that instructions are run in sequence</a:t>
            </a:r>
            <a:endParaRPr lang="en-US" sz="1400" dirty="0" smtClean="0"/>
          </a:p>
          <a:p>
            <a:r>
              <a:rPr lang="en-US" sz="1400" dirty="0" smtClean="0"/>
              <a:t>(Maybe one day: bring counter to top)</a:t>
            </a:r>
          </a:p>
          <a:p>
            <a:endParaRPr lang="en-US" sz="1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20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89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society is increasingly reliant on computers,</a:t>
            </a:r>
            <a:r>
              <a:rPr lang="en-US" baseline="0" dirty="0" smtClean="0"/>
              <a:t> and we are trusting these computers not only with our digital lives, but also with our physical lives.</a:t>
            </a:r>
          </a:p>
          <a:p>
            <a:r>
              <a:rPr lang="en-US" baseline="0" dirty="0" smtClean="0"/>
              <a:t>Until a few years back, only planes used to have autopilots, but now in high-end cars have them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16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7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End: and while I'm proud</a:t>
            </a:r>
            <a:r>
              <a:rPr lang="en-US" baseline="0" dirty="0" smtClean="0"/>
              <a:t> of this work, one needs to still put things in perspective.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8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19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10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21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13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00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up: compartmentalization </a:t>
            </a:r>
            <a:r>
              <a:rPr lang="en-US" baseline="0" dirty="0" smtClean="0"/>
              <a:t>is</a:t>
            </a:r>
            <a:r>
              <a:rPr lang="en-US" dirty="0" smtClean="0"/>
              <a:t> an important security </a:t>
            </a:r>
            <a:r>
              <a:rPr lang="en-US" dirty="0" smtClean="0"/>
              <a:t>defense in practice </a:t>
            </a:r>
            <a:r>
              <a:rPr lang="en-US" dirty="0" smtClean="0"/>
              <a:t>that allows us to limit the damage of exploitable vulnerabilities.</a:t>
            </a:r>
            <a:endParaRPr lang="en-US" baseline="0" dirty="0" smtClean="0"/>
          </a:p>
          <a:p>
            <a:r>
              <a:rPr lang="en-US" baseline="0" dirty="0" smtClean="0"/>
              <a:t>In this work we </a:t>
            </a:r>
            <a:r>
              <a:rPr lang="en-US" baseline="0" dirty="0" smtClean="0"/>
              <a:t>formalize </a:t>
            </a:r>
            <a:r>
              <a:rPr lang="en-US" baseline="0" dirty="0" smtClean="0"/>
              <a:t>the end-to-end security guarantees of fine-grained </a:t>
            </a:r>
            <a:r>
              <a:rPr lang="en-US" baseline="0" dirty="0" smtClean="0"/>
              <a:t>compartmentalization. </a:t>
            </a:r>
            <a:r>
              <a:rPr lang="en-US" baseline="0" dirty="0" smtClean="0"/>
              <a:t>We are the first to give a definition of secure compartmentalizing compilation that supports mutually distrustful components and dynamic compromise.</a:t>
            </a:r>
          </a:p>
          <a:p>
            <a:r>
              <a:rPr lang="en-US" baseline="0" dirty="0" smtClean="0"/>
              <a:t>...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79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6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1200" b="0" dirty="0" smtClean="0"/>
              <a:t>SAY (start): I did my PhD in Saarbrucken, then a PostDoc at </a:t>
            </a:r>
            <a:r>
              <a:rPr lang="en-US" sz="1200" b="0" dirty="0" err="1" smtClean="0"/>
              <a:t>UPenn</a:t>
            </a:r>
            <a:r>
              <a:rPr lang="en-US" sz="1200" b="0" dirty="0" smtClean="0"/>
              <a:t>, and in 2013 I</a:t>
            </a:r>
            <a:r>
              <a:rPr lang="en-US" sz="1200" b="0" baseline="0" dirty="0" smtClean="0"/>
              <a:t> joined </a:t>
            </a:r>
            <a:r>
              <a:rPr lang="en-US" sz="1200" b="0" baseline="0" dirty="0" err="1" smtClean="0"/>
              <a:t>Inria</a:t>
            </a:r>
            <a:r>
              <a:rPr lang="en-US" sz="1200" b="0" baseline="0" dirty="0" smtClean="0"/>
              <a:t> Paris as a permanent researcher.</a:t>
            </a:r>
          </a:p>
          <a:p>
            <a:pPr>
              <a:buFontTx/>
              <a:buNone/>
            </a:pPr>
            <a:r>
              <a:rPr lang="en-US" sz="1200" b="0" baseline="0" dirty="0" smtClean="0"/>
              <a:t>SAY: I am the author of over 20 papers published at ... and of the widely-used Software Foundations textbook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SAY: I am currently supervising 2 PhD and 3 Master’s students.</a:t>
            </a:r>
          </a:p>
          <a:p>
            <a:pPr>
              <a:buFontTx/>
              <a:buNone/>
            </a:pPr>
            <a:r>
              <a:rPr lang="en-US" sz="1200" b="0" baseline="0" dirty="0" smtClean="0"/>
              <a:t>SAY (end): I’m the general of </a:t>
            </a:r>
            <a:r>
              <a:rPr lang="en-US" sz="1200" b="0" baseline="0" dirty="0" err="1" smtClean="0"/>
              <a:t>EuroS&amp;P</a:t>
            </a:r>
            <a:r>
              <a:rPr lang="en-US" sz="1200" b="0" baseline="0" dirty="0" smtClean="0"/>
              <a:t> and on the PC of many good conferences including POPL and CSF.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51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[Start]: Computers are,</a:t>
            </a:r>
            <a:r>
              <a:rPr lang="en-US" baseline="0" dirty="0" smtClean="0"/>
              <a:t> however, vulnerable to hacking.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[Precise explanation]: Hackers regularly exploit security vulnerabilities to </a:t>
            </a:r>
            <a:r>
              <a:rPr lang="en-US" b="1" dirty="0" smtClean="0"/>
              <a:t>take complete control</a:t>
            </a:r>
            <a:r>
              <a:rPr lang="en-US" b="1" baseline="0" dirty="0" smtClean="0"/>
              <a:t> </a:t>
            </a:r>
            <a:r>
              <a:rPr lang="en-US" baseline="0" dirty="0" smtClean="0"/>
              <a:t>of laptops, and servers, and phones, and even cars.</a:t>
            </a:r>
          </a:p>
          <a:p>
            <a:r>
              <a:rPr lang="en-US" baseline="0" dirty="0" smtClean="0"/>
              <a:t>Researchers have demonstrated proof-of-concept attacks with they used to remotely turn off the breaks of a car going over 110 km/h.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[End]: We need to get out of this situation, and prevent from taking control of our computers.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24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solidFill>
                  <a:schemeClr val="tx2"/>
                </a:solidFill>
              </a:rPr>
              <a:t>SAY (start): My research is focused on developing rigorous formal techniques for solving security problems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/>
                </a:solidFill>
              </a:rPr>
              <a:t>SAY (end):</a:t>
            </a:r>
            <a:r>
              <a:rPr lang="en-US" b="1" baseline="0" dirty="0" smtClean="0">
                <a:solidFill>
                  <a:schemeClr val="tx2"/>
                </a:solidFill>
              </a:rPr>
              <a:t> Finally, my research has resulted in many innovative tools that I will leverage for this project.</a:t>
            </a:r>
            <a:endParaRPr lang="en-US" b="1" dirty="0" smtClean="0">
              <a:solidFill>
                <a:schemeClr val="tx2"/>
              </a:solidFill>
            </a:endParaRP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NO: Add logos of tools? Then would have the tools for formal methods – or just keep as is</a:t>
            </a:r>
            <a:endParaRPr lang="en-US" dirty="0" smtClean="0"/>
          </a:p>
          <a:p>
            <a:r>
              <a:rPr lang="en-US" dirty="0" smtClean="0"/>
              <a:t>NO: find better formal methods</a:t>
            </a:r>
            <a:r>
              <a:rPr lang="en-US" baseline="0" dirty="0" smtClean="0"/>
              <a:t> icon:</a:t>
            </a:r>
            <a:r>
              <a:rPr lang="en-US" dirty="0" smtClean="0"/>
              <a:t> logic formulas, logical deduction rules, types / typing rules,</a:t>
            </a:r>
            <a:r>
              <a:rPr lang="en-US" baseline="0" dirty="0" smtClean="0"/>
              <a:t> math, a big lambda, etc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69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Derek: research vision should come earlier (23, 24)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SAY (beginning): The dream is to achieve secure compilation at scale at scale for realistic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B437EE-D348-4D49-8D0B-E2A12F8E0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999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bring static compromise variant as backup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75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move to backup</a:t>
            </a:r>
          </a:p>
          <a:p>
            <a:r>
              <a:rPr lang="en-US" dirty="0" smtClean="0"/>
              <a:t>TODO: explaining quite a lot in the air -- monitor ... maybe stay</a:t>
            </a:r>
            <a:r>
              <a:rPr lang="en-US" baseline="0" dirty="0" smtClean="0"/>
              <a:t> high-level and don't explain that</a:t>
            </a:r>
            <a:endParaRPr lang="en-US" dirty="0" smtClean="0"/>
          </a:p>
          <a:p>
            <a:r>
              <a:rPr lang="en-US" dirty="0" smtClean="0"/>
              <a:t>TODO: Explain returns</a:t>
            </a:r>
            <a:r>
              <a:rPr lang="en-US" baseline="0" dirty="0" smtClean="0"/>
              <a:t> much better, or not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4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8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work on formal security,</a:t>
            </a:r>
            <a:r>
              <a:rPr lang="en-US" baseline="0" dirty="0" smtClean="0"/>
              <a:t> and for me formal security is about:</a:t>
            </a:r>
          </a:p>
          <a:p>
            <a:r>
              <a:rPr lang="en-US" baseline="0" dirty="0" smtClean="0"/>
              <a:t>1. defining clear security goals</a:t>
            </a:r>
          </a:p>
          <a:p>
            <a:r>
              <a:rPr lang="en-US" baseline="0" dirty="0" smtClean="0"/>
              <a:t>2. building effective security enforcement mechanisms targeted at these goals</a:t>
            </a:r>
          </a:p>
          <a:p>
            <a:r>
              <a:rPr lang="en-US" baseline="0" dirty="0" smtClean="0"/>
              <a:t>3. and then tying the know by proving mathematically that the enforcement does achieve the security goals.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62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4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7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98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03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2019-10-29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2019-10-29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2019-10-29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2019-10-29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2019-10-29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2019-10-29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2019-10-29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2019-10-29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2019-10-29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2019-10-29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2019-10-29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2019-10-29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7.jpe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2.png"/><Relationship Id="rId4" Type="http://schemas.openxmlformats.org/officeDocument/2006/relationships/image" Target="../media/image1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409700"/>
            <a:ext cx="8382000" cy="1225021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Formally Secure</a:t>
            </a:r>
            <a:br>
              <a:rPr lang="en-US" sz="4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4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Compartmentalizing Compilation</a:t>
            </a:r>
            <a:endParaRPr lang="en-US" sz="4000" b="1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238500"/>
            <a:ext cx="5334000" cy="1079500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ro-RO" sz="3600" b="1" dirty="0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ătălin </a:t>
            </a:r>
            <a:r>
              <a:rPr lang="ro-RO" sz="3600" b="1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Hrițcu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Inria Paris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06377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C00000"/>
                </a:solidFill>
              </a:rPr>
              <a:t>Compromised browser can steal user's data</a:t>
            </a:r>
            <a:endParaRPr lang="en-US" sz="3500" b="1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34000" y="1181100"/>
            <a:ext cx="1600200" cy="3124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434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220" y="854764"/>
            <a:ext cx="9113780" cy="486023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76600" y="2781300"/>
            <a:ext cx="2634171" cy="304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73819" y="2687418"/>
            <a:ext cx="3085653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dirty="0" smtClean="0"/>
              <a:t>I've just given my password to</a:t>
            </a:r>
          </a:p>
          <a:p>
            <a:r>
              <a:rPr lang="en-US" sz="1700" b="1" dirty="0" smtClean="0"/>
              <a:t>the compromised browser</a:t>
            </a:r>
          </a:p>
          <a:p>
            <a:r>
              <a:rPr lang="en-US" sz="1700" b="1" dirty="0" smtClean="0"/>
              <a:t>controlled by ad.doubleclick.net</a:t>
            </a:r>
            <a:endParaRPr lang="en-US" sz="1700" b="1" dirty="0"/>
          </a:p>
        </p:txBody>
      </p:sp>
      <p:sp>
        <p:nvSpPr>
          <p:cNvPr id="19" name="Rectangle 18"/>
          <p:cNvSpPr/>
          <p:nvPr/>
        </p:nvSpPr>
        <p:spPr>
          <a:xfrm>
            <a:off x="914401" y="876300"/>
            <a:ext cx="838200" cy="202405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876300"/>
            <a:ext cx="1447800" cy="15469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Compartmentalization can help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897"/>
            <a:ext cx="9144000" cy="50478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8200" y="933896"/>
            <a:ext cx="4495800" cy="47811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933367"/>
            <a:ext cx="4572000" cy="4781633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52801" y="1257300"/>
            <a:ext cx="914400" cy="1905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933366"/>
            <a:ext cx="4572000" cy="47816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0200" y="4867845"/>
            <a:ext cx="3206070" cy="65665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67" b="1" dirty="0" smtClean="0">
                <a:ea typeface="+mj-ea"/>
                <a:cs typeface="+mj-cs"/>
              </a:rPr>
              <a:t>compartment 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4865" y="4867845"/>
            <a:ext cx="3206070" cy="65665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67" b="1" dirty="0" smtClean="0">
                <a:ea typeface="+mj-ea"/>
                <a:cs typeface="+mj-cs"/>
              </a:rPr>
              <a:t>compartment 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" y="919213"/>
            <a:ext cx="1528834" cy="16334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4865" y="4211189"/>
            <a:ext cx="3206070" cy="6566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67" b="1" dirty="0" smtClean="0">
                <a:solidFill>
                  <a:srgbClr val="C00000"/>
                </a:solidFill>
                <a:ea typeface="+mj-ea"/>
                <a:cs typeface="+mj-cs"/>
              </a:rPr>
              <a:t>compromised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31941" y="4211189"/>
            <a:ext cx="3783459" cy="6566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67" b="1" dirty="0" smtClean="0">
                <a:solidFill>
                  <a:schemeClr val="tx2"/>
                </a:solidFill>
                <a:ea typeface="+mj-ea"/>
                <a:cs typeface="+mj-cs"/>
              </a:rPr>
              <a:t>not compromised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62600" y="2875294"/>
            <a:ext cx="2590800" cy="287006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92724" y="2210517"/>
            <a:ext cx="2097024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b="1" dirty="0" smtClean="0">
                <a:solidFill>
                  <a:schemeClr val="tx2"/>
                </a:solidFill>
              </a:rPr>
              <a:t>amazon.de password</a:t>
            </a:r>
            <a:br>
              <a:rPr lang="en-US" sz="1700" b="1" dirty="0" smtClean="0">
                <a:solidFill>
                  <a:schemeClr val="tx2"/>
                </a:solidFill>
              </a:rPr>
            </a:br>
            <a:r>
              <a:rPr lang="en-US" sz="1700" b="1" dirty="0" smtClean="0">
                <a:solidFill>
                  <a:schemeClr val="tx2"/>
                </a:solidFill>
              </a:rPr>
              <a:t>is </a:t>
            </a:r>
            <a:r>
              <a:rPr lang="en-US" sz="1700" b="1" dirty="0" smtClean="0">
                <a:solidFill>
                  <a:schemeClr val="tx2"/>
                </a:solidFill>
              </a:rPr>
              <a:t>still </a:t>
            </a:r>
            <a:r>
              <a:rPr lang="en-US" sz="1700" b="1" dirty="0" smtClean="0">
                <a:solidFill>
                  <a:schemeClr val="tx2"/>
                </a:solidFill>
              </a:rPr>
              <a:t>secure!</a:t>
            </a:r>
            <a:endParaRPr lang="en-US" sz="1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4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525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</a:rPr>
              <a:t>Good news: browsers now compartmentalized!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33400"/>
          </a:xfrm>
        </p:spPr>
        <p:txBody>
          <a:bodyPr/>
          <a:lstStyle/>
          <a:p>
            <a:r>
              <a:rPr lang="en-US" b="1" dirty="0" smtClean="0"/>
              <a:t>each tab indeed started in separate compartment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17145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rgbClr val="C00000"/>
                </a:solidFill>
              </a:rPr>
              <a:t>Bad news, so far: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2438135"/>
            <a:ext cx="8382000" cy="2171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limited </a:t>
            </a:r>
            <a:r>
              <a:rPr lang="en-US" b="1" dirty="0" smtClean="0"/>
              <a:t>compartmentalization mechanism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compartments coarse-grained</a:t>
            </a:r>
          </a:p>
          <a:p>
            <a:pPr lvl="2"/>
            <a:r>
              <a:rPr lang="en-US" dirty="0" smtClean="0"/>
              <a:t>can compartmentalize tabs, but not secrets within a tab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compartments can't naturally </a:t>
            </a:r>
            <a:r>
              <a:rPr lang="en-US" sz="2400" b="1" dirty="0" smtClean="0">
                <a:solidFill>
                  <a:srgbClr val="C00000"/>
                </a:solidFill>
              </a:rPr>
              <a:t>interact</a:t>
            </a:r>
            <a:endParaRPr lang="en-US" sz="2400" b="1" dirty="0" smtClean="0"/>
          </a:p>
          <a:p>
            <a:pPr lvl="2"/>
            <a:r>
              <a:rPr lang="en-US" dirty="0" smtClean="0"/>
              <a:t>even for tabs this required </a:t>
            </a:r>
            <a:r>
              <a:rPr lang="en-US" dirty="0"/>
              <a:t>big restructuring of web </a:t>
            </a:r>
            <a:r>
              <a:rPr lang="en-US" dirty="0" smtClean="0"/>
              <a:t>browsers</a:t>
            </a:r>
          </a:p>
        </p:txBody>
      </p:sp>
    </p:spTree>
    <p:extLst>
      <p:ext uri="{BB962C8B-B14F-4D97-AF65-F5344CB8AC3E}">
        <p14:creationId xmlns:p14="http://schemas.microsoft.com/office/powerpoint/2010/main" val="303125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06377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Fine-grained compartmentalization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34001" y="1181100"/>
            <a:ext cx="1600200" cy="312882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9598" y="1181099"/>
            <a:ext cx="4639493" cy="694509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599" y="3390900"/>
            <a:ext cx="4639491" cy="32766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598" y="1951809"/>
            <a:ext cx="4639492" cy="1362891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876300"/>
            <a:ext cx="9144000" cy="48387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81099"/>
            <a:ext cx="1600200" cy="31242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34000" y="1181100"/>
            <a:ext cx="1600200" cy="3124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1222671"/>
            <a:ext cx="1143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45573" y="1223308"/>
            <a:ext cx="1564481" cy="338554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doubleclick.net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57844" y="3429094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63814" y="1989490"/>
            <a:ext cx="14439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adalliance.io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89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  <p:bldP spid="16" grpId="0" animBg="1"/>
      <p:bldP spid="17" grpId="0" animBg="1"/>
      <p:bldP spid="19" grpId="0" animBg="1"/>
      <p:bldP spid="14" grpId="0" animBg="1"/>
      <p:bldP spid="12" grpId="0" animBg="1"/>
      <p:bldP spid="15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76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Fine-grained compartmentalization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876300"/>
            <a:ext cx="9144000" cy="48387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66800" y="1257300"/>
            <a:ext cx="7467600" cy="1524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10491" y="2933700"/>
            <a:ext cx="2675709" cy="2286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24939" y="2933700"/>
            <a:ext cx="1737662" cy="2286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2933700"/>
            <a:ext cx="1676401" cy="227185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1200" y="2919549"/>
            <a:ext cx="2743200" cy="2286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60678" y="4400790"/>
            <a:ext cx="25146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 smtClean="0"/>
              <a:t>Spiegel.de </a:t>
            </a:r>
            <a:r>
              <a:rPr lang="en-US" sz="2000" b="1" dirty="0" smtClean="0"/>
              <a:t>password</a:t>
            </a:r>
          </a:p>
          <a:p>
            <a:r>
              <a:rPr lang="en-US" sz="2000" b="1" dirty="0" smtClean="0"/>
              <a:t>is </a:t>
            </a:r>
            <a:r>
              <a:rPr lang="en-US" sz="2000" b="1" dirty="0" smtClean="0"/>
              <a:t>still protected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3909848" y="2933700"/>
            <a:ext cx="1652752" cy="2286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93843" y="2968422"/>
            <a:ext cx="1492557" cy="338554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facebook.com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1000" y="1296186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030" y="2971406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29400" y="2960560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5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Source language compartments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464"/>
            <a:ext cx="8555511" cy="37716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Mozilla Firefox </a:t>
            </a:r>
            <a:r>
              <a:rPr lang="en-US" sz="2400" dirty="0" smtClean="0"/>
              <a:t>mostly implemented </a:t>
            </a:r>
            <a:r>
              <a:rPr lang="en-US" sz="2400" dirty="0" smtClean="0"/>
              <a:t>in C/C++</a:t>
            </a:r>
          </a:p>
          <a:p>
            <a:r>
              <a:rPr lang="en-US" sz="2400" dirty="0" smtClean="0"/>
              <a:t>Programming languages </a:t>
            </a:r>
            <a:r>
              <a:rPr lang="en-US" sz="2400" dirty="0" smtClean="0"/>
              <a:t>like </a:t>
            </a:r>
            <a:r>
              <a:rPr lang="en-US" sz="2400" dirty="0" smtClean="0"/>
              <a:t>C/C++, Java, </a:t>
            </a:r>
            <a:r>
              <a:rPr lang="en-US" sz="2400" dirty="0" smtClean="0"/>
              <a:t>F*, ...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already provide </a:t>
            </a:r>
            <a:r>
              <a:rPr lang="en-US" sz="2400" b="1" dirty="0" smtClean="0"/>
              <a:t>natural abstractions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/>
              <a:t>for</a:t>
            </a:r>
            <a:r>
              <a:rPr lang="en-US" sz="2400" b="1" dirty="0" smtClean="0">
                <a:solidFill>
                  <a:schemeClr val="tx2"/>
                </a:solidFill>
              </a:rPr>
              <a:t/>
            </a:r>
            <a:br>
              <a:rPr lang="en-US" sz="2400" b="1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tx2"/>
                </a:solidFill>
              </a:rPr>
              <a:t>fine-grained compartmentalization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procedures, interfaces, </a:t>
            </a:r>
            <a:r>
              <a:rPr lang="en-US" sz="2000" dirty="0"/>
              <a:t>classes, objects</a:t>
            </a:r>
            <a:r>
              <a:rPr lang="en-US" sz="2000" dirty="0" smtClean="0"/>
              <a:t>, modules, libraries, ...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b="1" dirty="0" smtClean="0"/>
              <a:t>compartment</a:t>
            </a:r>
            <a:r>
              <a:rPr lang="en-US" sz="2000" dirty="0" smtClean="0"/>
              <a:t> can be a library/module/class</a:t>
            </a:r>
            <a:br>
              <a:rPr lang="en-US" sz="2000" dirty="0" smtClean="0"/>
            </a:br>
            <a:r>
              <a:rPr lang="en-US" sz="2000" dirty="0" smtClean="0"/>
              <a:t>or even an object (e.g., an image)</a:t>
            </a:r>
          </a:p>
          <a:p>
            <a:r>
              <a:rPr lang="en-US" sz="2400" b="1" dirty="0" smtClean="0"/>
              <a:t>In the source language fine-grained </a:t>
            </a:r>
            <a:r>
              <a:rPr lang="en-US" sz="2400" b="1" dirty="0" smtClean="0"/>
              <a:t>compartments</a:t>
            </a:r>
            <a:br>
              <a:rPr lang="en-US" sz="2400" b="1" dirty="0" smtClean="0"/>
            </a:br>
            <a:r>
              <a:rPr lang="en-US" sz="2400" b="1" dirty="0" smtClean="0">
                <a:solidFill>
                  <a:schemeClr val="tx2"/>
                </a:solidFill>
              </a:rPr>
              <a:t>are easy </a:t>
            </a:r>
            <a:r>
              <a:rPr lang="en-US" sz="2400" b="1" dirty="0" smtClean="0">
                <a:solidFill>
                  <a:schemeClr val="tx2"/>
                </a:solidFill>
              </a:rPr>
              <a:t>to define</a:t>
            </a:r>
            <a:r>
              <a:rPr lang="en-US" sz="2400" b="1" dirty="0" smtClean="0"/>
              <a:t> </a:t>
            </a:r>
            <a:r>
              <a:rPr lang="en-US" sz="2400" dirty="0" smtClean="0"/>
              <a:t>and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tx2"/>
                </a:solidFill>
              </a:rPr>
              <a:t>can naturally interact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876300"/>
            <a:ext cx="990600" cy="139109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876300"/>
            <a:ext cx="1107413" cy="13715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952500"/>
          </a:xfrm>
        </p:spPr>
        <p:txBody>
          <a:bodyPr/>
          <a:lstStyle/>
          <a:p>
            <a:r>
              <a:rPr lang="en-US" b="1" dirty="0"/>
              <a:t>Source language compartments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6200" y="952500"/>
            <a:ext cx="4191000" cy="342847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</a:t>
            </a:r>
            <a:r>
              <a:rPr lang="en-US" b="1" dirty="0" smtClean="0">
                <a:solidFill>
                  <a:srgbClr val="C00000"/>
                </a:solidFill>
              </a:rPr>
              <a:t>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  <a:r>
              <a:rPr lang="en-US" sz="2000" b="1" dirty="0" smtClean="0">
                <a:solidFill>
                  <a:srgbClr val="C00000"/>
                </a:solidFill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30" b="1" dirty="0"/>
              <a:t> </a:t>
            </a:r>
            <a:r>
              <a:rPr lang="en-US" sz="2330" b="1" dirty="0" smtClean="0"/>
              <a:t> private </a:t>
            </a:r>
            <a:r>
              <a:rPr lang="en-US" sz="2330" b="1" dirty="0" err="1" smtClean="0"/>
              <a:t>var</a:t>
            </a:r>
            <a:r>
              <a:rPr lang="en-US" sz="2330" dirty="0" smtClean="0"/>
              <a:t> x</a:t>
            </a:r>
            <a:r>
              <a:rPr lang="en-US" sz="2330" b="1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b="1" dirty="0" smtClean="0"/>
              <a:t>private procedure</a:t>
            </a:r>
            <a:r>
              <a:rPr lang="en-US" dirty="0" smtClean="0"/>
              <a:t> </a:t>
            </a:r>
            <a:r>
              <a:rPr lang="en-US" dirty="0" smtClean="0"/>
              <a:t>p() </a:t>
            </a:r>
            <a:r>
              <a:rPr lang="en-US" dirty="0" smtClean="0"/>
              <a:t>{</a:t>
            </a: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x := </a:t>
            </a:r>
            <a:r>
              <a:rPr lang="en-US" dirty="0" err="1" smtClean="0"/>
              <a:t>get_counter</a:t>
            </a:r>
            <a:r>
              <a:rPr lang="en-US" dirty="0" smtClean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x </a:t>
            </a:r>
            <a:r>
              <a:rPr lang="en-US" dirty="0"/>
              <a:t>:= </a:t>
            </a:r>
            <a:r>
              <a:rPr lang="en-US" dirty="0" smtClean="0"/>
              <a:t>password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952500"/>
            <a:ext cx="4419600" cy="342847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  <a:r>
              <a:rPr lang="en-US" b="1" dirty="0" smtClean="0">
                <a:solidFill>
                  <a:schemeClr val="tx2"/>
                </a:solidFill>
              </a:rPr>
              <a:t> {</a:t>
            </a: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private </a:t>
            </a:r>
            <a:r>
              <a:rPr lang="en-US" b="1" dirty="0" err="1" smtClean="0"/>
              <a:t>var</a:t>
            </a:r>
            <a:r>
              <a:rPr lang="en-US" dirty="0" smtClean="0"/>
              <a:t> counter;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private </a:t>
            </a:r>
            <a:r>
              <a:rPr lang="en-US" b="1" dirty="0" err="1" smtClean="0"/>
              <a:t>var</a:t>
            </a:r>
            <a:r>
              <a:rPr lang="en-US" dirty="0" smtClean="0"/>
              <a:t> password;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public procedure</a:t>
            </a:r>
            <a:r>
              <a:rPr lang="en-US" dirty="0" smtClean="0"/>
              <a:t> </a:t>
            </a:r>
            <a:r>
              <a:rPr lang="en-US" dirty="0" err="1" smtClean="0"/>
              <a:t>get_counter</a:t>
            </a:r>
            <a:r>
              <a:rPr lang="en-US" dirty="0" smtClean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counter := counter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b="1" dirty="0" smtClean="0"/>
              <a:t>return</a:t>
            </a:r>
            <a:r>
              <a:rPr lang="en-US" dirty="0" smtClean="0"/>
              <a:t> counter;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2"/>
                </a:solidFill>
              </a:rPr>
              <a:t>}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33600" y="2705100"/>
            <a:ext cx="201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srgbClr val="C00000"/>
                </a:solidFill>
              </a:rPr>
              <a:t>not allowed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0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Abstractions lost </a:t>
            </a:r>
            <a:r>
              <a:rPr lang="en-US" sz="3600" b="1" dirty="0">
                <a:solidFill>
                  <a:srgbClr val="C00000"/>
                </a:solidFill>
              </a:rPr>
              <a:t>during compilation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28700"/>
            <a:ext cx="8686800" cy="3771636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Computers don't run C/C++, Java, </a:t>
            </a:r>
            <a:r>
              <a:rPr lang="en-US" sz="2400" b="1" dirty="0" smtClean="0"/>
              <a:t>or F</a:t>
            </a:r>
            <a:r>
              <a:rPr lang="en-US" sz="2400" b="1" dirty="0" smtClean="0"/>
              <a:t>*</a:t>
            </a:r>
          </a:p>
          <a:p>
            <a:pPr lvl="1"/>
            <a:r>
              <a:rPr lang="en-US" sz="2000" b="1" dirty="0"/>
              <a:t>Compiler</a:t>
            </a:r>
            <a:r>
              <a:rPr lang="en-US" sz="2000" dirty="0"/>
              <a:t> translates Firefox </a:t>
            </a:r>
            <a:r>
              <a:rPr lang="en-US" sz="2000" b="1" dirty="0"/>
              <a:t>from C/C++ </a:t>
            </a:r>
            <a:r>
              <a:rPr lang="en-US" sz="2000" b="1" dirty="0" smtClean="0"/>
              <a:t>to </a:t>
            </a:r>
            <a:r>
              <a:rPr lang="en-US" sz="2000" b="1" dirty="0"/>
              <a:t>machine </a:t>
            </a:r>
            <a:r>
              <a:rPr lang="en-US" sz="2000" b="1" dirty="0" smtClean="0"/>
              <a:t>code </a:t>
            </a:r>
            <a:r>
              <a:rPr lang="en-US" sz="2000" b="1" dirty="0"/>
              <a:t>instructions</a:t>
            </a:r>
            <a:endParaRPr lang="en-US" sz="2000" b="1" dirty="0" smtClean="0"/>
          </a:p>
          <a:p>
            <a:r>
              <a:rPr lang="en-US" sz="2400" b="1" dirty="0" smtClean="0">
                <a:solidFill>
                  <a:srgbClr val="C00000"/>
                </a:solidFill>
              </a:rPr>
              <a:t>All compartmentalization abstractions lost </a:t>
            </a:r>
            <a:r>
              <a:rPr lang="en-US" sz="2400" b="1" dirty="0" smtClean="0">
                <a:solidFill>
                  <a:srgbClr val="C00000"/>
                </a:solidFill>
              </a:rPr>
              <a:t>during compilation</a:t>
            </a:r>
          </a:p>
          <a:p>
            <a:pPr lvl="1"/>
            <a:r>
              <a:rPr lang="en-US" sz="2000" dirty="0" smtClean="0"/>
              <a:t>no procedures</a:t>
            </a:r>
            <a:r>
              <a:rPr lang="en-US" sz="2000" dirty="0"/>
              <a:t>, </a:t>
            </a:r>
            <a:r>
              <a:rPr lang="en-US" sz="2000" dirty="0" smtClean="0"/>
              <a:t>no interfaces</a:t>
            </a:r>
            <a:r>
              <a:rPr lang="en-US" sz="2000" dirty="0"/>
              <a:t>, </a:t>
            </a:r>
            <a:r>
              <a:rPr lang="en-US" sz="2000" dirty="0" smtClean="0"/>
              <a:t>no classes</a:t>
            </a:r>
            <a:r>
              <a:rPr lang="en-US" sz="2000" dirty="0"/>
              <a:t>, </a:t>
            </a:r>
            <a:r>
              <a:rPr lang="en-US" sz="2000" dirty="0" smtClean="0"/>
              <a:t>no objects</a:t>
            </a:r>
            <a:r>
              <a:rPr lang="en-US" sz="2000" dirty="0"/>
              <a:t>, </a:t>
            </a:r>
            <a:r>
              <a:rPr lang="en-US" sz="2000" dirty="0" smtClean="0"/>
              <a:t>no modules</a:t>
            </a:r>
            <a:r>
              <a:rPr lang="en-US" sz="2000" dirty="0"/>
              <a:t>, </a:t>
            </a:r>
            <a:r>
              <a:rPr lang="en-US" sz="2000" dirty="0" smtClean="0"/>
              <a:t> ...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Secure compilation</a:t>
            </a:r>
            <a:endParaRPr lang="en-US" sz="2400" dirty="0" smtClean="0"/>
          </a:p>
          <a:p>
            <a:pPr lvl="1"/>
            <a:r>
              <a:rPr lang="en-US" sz="2000" b="1" dirty="0" smtClean="0"/>
              <a:t>preserve </a:t>
            </a:r>
            <a:r>
              <a:rPr lang="en-US" sz="2000" b="1" dirty="0"/>
              <a:t>abstractions </a:t>
            </a:r>
            <a:r>
              <a:rPr lang="en-US" sz="2000" b="1" dirty="0" smtClean="0"/>
              <a:t>through </a:t>
            </a:r>
            <a:r>
              <a:rPr lang="en-US" sz="2000" b="1" dirty="0" smtClean="0"/>
              <a:t>compilation,</a:t>
            </a:r>
            <a:r>
              <a:rPr lang="en-US" sz="2000" dirty="0" smtClean="0"/>
              <a:t> </a:t>
            </a:r>
            <a:r>
              <a:rPr lang="en-US" sz="2000" b="1" dirty="0" smtClean="0"/>
              <a:t>enforce </a:t>
            </a:r>
            <a:r>
              <a:rPr lang="en-US" sz="2000" b="1" dirty="0" smtClean="0"/>
              <a:t>them all the way down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Shared </a:t>
            </a:r>
            <a:r>
              <a:rPr lang="en-US" sz="2400" b="1" dirty="0" smtClean="0">
                <a:solidFill>
                  <a:schemeClr val="tx2"/>
                </a:solidFill>
              </a:rPr>
              <a:t>responsibility of the whole compilation chain:</a:t>
            </a:r>
          </a:p>
          <a:p>
            <a:pPr lvl="1"/>
            <a:r>
              <a:rPr lang="en-US" sz="2000" dirty="0" smtClean="0"/>
              <a:t>source language, compiler, </a:t>
            </a:r>
            <a:r>
              <a:rPr lang="en-US" sz="2000" dirty="0"/>
              <a:t>operating </a:t>
            </a:r>
            <a:r>
              <a:rPr lang="en-US" sz="2000" dirty="0" smtClean="0"/>
              <a:t>system, </a:t>
            </a:r>
            <a:r>
              <a:rPr lang="en-US" sz="2000" dirty="0"/>
              <a:t>and </a:t>
            </a:r>
            <a:r>
              <a:rPr lang="en-US" sz="2000" dirty="0" smtClean="0"/>
              <a:t>hardware</a:t>
            </a:r>
          </a:p>
          <a:p>
            <a:r>
              <a:rPr lang="en-US" sz="2400" b="1" dirty="0" smtClean="0"/>
              <a:t>Goal: secure compartmentalizing compilation chain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952500"/>
          </a:xfrm>
        </p:spPr>
        <p:txBody>
          <a:bodyPr/>
          <a:lstStyle/>
          <a:p>
            <a:r>
              <a:rPr lang="en-US" b="1" dirty="0" smtClean="0"/>
              <a:t>Machine-code level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en-US" dirty="0" smtClean="0"/>
              <a:t>[</a:t>
            </a:r>
            <a:r>
              <a:rPr lang="en-US" dirty="0" err="1" smtClean="0"/>
              <a:t>rx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put </a:t>
            </a:r>
            <a:r>
              <a:rPr lang="en-US" dirty="0" err="1" smtClean="0"/>
              <a:t>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←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or rx∈C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's interface&gt;&gt;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jump-and-link </a:t>
            </a:r>
            <a:r>
              <a:rPr lang="en-US" dirty="0" err="1" smtClean="0"/>
              <a:t>rx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sub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r-1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put </a:t>
            </a:r>
            <a:r>
              <a:rPr lang="en-US" dirty="0" err="1" smtClean="0"/>
              <a:t>rc</a:t>
            </a:r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</a:t>
            </a:r>
            <a:r>
              <a:rPr lang="en-US" dirty="0" smtClean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add </a:t>
            </a:r>
            <a:r>
              <a:rPr lang="en-US" dirty="0" smtClean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r+1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store </a:t>
            </a:r>
            <a:r>
              <a:rPr lang="en-US" dirty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 </a:t>
            </a:r>
            <a:r>
              <a:rPr lang="en-US" dirty="0" err="1" smtClean="0"/>
              <a:t>ra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r>
              <a:rPr lang="en-US" dirty="0" smtClean="0"/>
              <a:t> : 42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r>
              <a:rPr lang="en-US" dirty="0" smtClean="0"/>
              <a:t>: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200" y="933896"/>
            <a:ext cx="4419600" cy="34476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933366"/>
            <a:ext cx="4419600" cy="34481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>
            <a:off x="1905000" y="1943100"/>
            <a:ext cx="3048000" cy="213360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356338" y="1562100"/>
            <a:ext cx="2596662" cy="2066305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2356338" y="1943100"/>
            <a:ext cx="2596662" cy="1685305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457200" y="4580220"/>
            <a:ext cx="8229600" cy="487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Securely enforcing source abstractions is challenging!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56338" y="3519340"/>
            <a:ext cx="201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srgbClr val="C00000"/>
                </a:solidFill>
              </a:rPr>
              <a:t>not allowed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000" y="1557635"/>
            <a:ext cx="201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srgbClr val="C00000"/>
                </a:solidFill>
              </a:rPr>
              <a:t>not allowed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7315200" y="1409700"/>
            <a:ext cx="152400" cy="1686093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67600" y="1610261"/>
            <a:ext cx="14547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compiled</a:t>
            </a:r>
          </a:p>
          <a:p>
            <a:r>
              <a:rPr lang="en-US" sz="2000" dirty="0" err="1" smtClean="0"/>
              <a:t>get_counter</a:t>
            </a:r>
            <a:endParaRPr lang="en-US" sz="2000" dirty="0" smtClean="0"/>
          </a:p>
          <a:p>
            <a:r>
              <a:rPr lang="en-US" sz="2000" dirty="0" smtClean="0"/>
              <a:t>(public</a:t>
            </a:r>
          </a:p>
          <a:p>
            <a:r>
              <a:rPr lang="en-US" sz="2000" dirty="0" smtClean="0"/>
              <a:t>procedure)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586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7" grpId="0"/>
      <p:bldP spid="17" grpId="1"/>
      <p:bldP spid="18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73273"/>
            <a:ext cx="10668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30" y="3631496"/>
            <a:ext cx="1120469" cy="1847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19100"/>
            <a:ext cx="5715000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5221" y="2876371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Formal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</a:t>
            </a:r>
            <a:endParaRPr lang="en-US" sz="3600" b="1" dirty="0">
              <a:ln w="1270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3270" y="4681835"/>
            <a:ext cx="1820563" cy="461665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Enforcement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0645" y="1409700"/>
            <a:ext cx="10463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Goal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3048" y="3543300"/>
            <a:ext cx="1198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Proof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76" y="3974969"/>
            <a:ext cx="1614624" cy="1790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227"/>
            <a:ext cx="9144000" cy="920221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Formally Secure Compartmentalizing Compilation</a:t>
            </a:r>
            <a:endParaRPr lang="en-US" sz="3400" b="1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</p:spPr>
        <p:txBody>
          <a:bodyPr/>
          <a:lstStyle/>
          <a:p>
            <a:fld id="{93E3BA9C-1FBB-4D46-B089-AB487B58273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24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56" y="800099"/>
            <a:ext cx="2520043" cy="2520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49"/>
            <a:ext cx="3018482" cy="20563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/>
              <a:t>We are increasingly reliant on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5999" y="952500"/>
            <a:ext cx="2666999" cy="200024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27813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... trusting them with our digital lives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95999" y="3314700"/>
            <a:ext cx="1219201" cy="0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01" y="3620452"/>
            <a:ext cx="3137899" cy="20945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3" y="3580984"/>
            <a:ext cx="3796301" cy="213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2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Security Goal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458200" cy="37716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What </a:t>
            </a:r>
            <a:r>
              <a:rPr lang="en-US" sz="2800" b="1" dirty="0">
                <a:solidFill>
                  <a:schemeClr val="tx2"/>
                </a:solidFill>
              </a:rPr>
              <a:t>does it mean for a compartmentalizing</a:t>
            </a:r>
            <a:br>
              <a:rPr lang="en-US" sz="2800" b="1" dirty="0">
                <a:solidFill>
                  <a:schemeClr val="tx2"/>
                </a:solidFill>
              </a:rPr>
            </a:br>
            <a:r>
              <a:rPr lang="en-US" sz="2800" b="1" dirty="0">
                <a:solidFill>
                  <a:schemeClr val="tx2"/>
                </a:solidFill>
              </a:rPr>
              <a:t>compilation chain to be secure?</a:t>
            </a:r>
          </a:p>
          <a:p>
            <a:pPr lvl="1"/>
            <a:r>
              <a:rPr lang="en-US" sz="2400" b="1" dirty="0" smtClean="0"/>
              <a:t>formal definition expressing end-to-end security guarantees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these guarantees were </a:t>
            </a:r>
            <a:r>
              <a:rPr lang="en-US" sz="2400" b="1" dirty="0">
                <a:solidFill>
                  <a:srgbClr val="C00000"/>
                </a:solidFill>
              </a:rPr>
              <a:t>not </a:t>
            </a:r>
            <a:r>
              <a:rPr lang="en-US" sz="2400" b="1" dirty="0" smtClean="0">
                <a:solidFill>
                  <a:srgbClr val="C00000"/>
                </a:solidFill>
              </a:rPr>
              <a:t>understood before</a:t>
            </a:r>
            <a:endParaRPr lang="en-US" sz="2800" b="1" dirty="0" smtClean="0">
              <a:solidFill>
                <a:schemeClr val="tx2"/>
              </a:solidFill>
            </a:endParaRPr>
          </a:p>
          <a:p>
            <a:r>
              <a:rPr lang="en-US" sz="2800" b="1" dirty="0" smtClean="0">
                <a:solidFill>
                  <a:schemeClr val="tx2"/>
                </a:solidFill>
              </a:rPr>
              <a:t>Will only show an easier definition</a:t>
            </a:r>
          </a:p>
          <a:p>
            <a:pPr lvl="1"/>
            <a:r>
              <a:rPr lang="en-US" sz="2400" b="1" dirty="0" smtClean="0"/>
              <a:t>protecting a </a:t>
            </a:r>
            <a:r>
              <a:rPr lang="en-US" sz="2400" b="1" dirty="0" smtClean="0">
                <a:solidFill>
                  <a:schemeClr val="tx2"/>
                </a:solidFill>
              </a:rPr>
              <a:t>1 trusted compartment</a:t>
            </a:r>
            <a:r>
              <a:rPr lang="en-US" sz="2400" b="1" dirty="0" smtClean="0"/>
              <a:t> from </a:t>
            </a:r>
            <a:r>
              <a:rPr lang="en-US" sz="2400" b="1" dirty="0" smtClean="0">
                <a:solidFill>
                  <a:srgbClr val="C00000"/>
                </a:solidFill>
              </a:rPr>
              <a:t>1 untrusted one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untrusted compartment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arbitrary</a:t>
            </a:r>
            <a:r>
              <a:rPr lang="en-US" sz="2400" dirty="0" smtClean="0"/>
              <a:t> (e.g. compromised Firefox)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trusted compartment has no </a:t>
            </a:r>
            <a:r>
              <a:rPr lang="en-US" sz="2400" b="1" dirty="0" smtClean="0">
                <a:solidFill>
                  <a:schemeClr val="tx2"/>
                </a:solidFill>
              </a:rPr>
              <a:t>vulnerabilities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2" y="113242"/>
            <a:ext cx="1067858" cy="1067858"/>
          </a:xfrm>
          <a:prstGeom prst="rect">
            <a:avLst/>
          </a:prstGeom>
        </p:spPr>
      </p:pic>
      <p:pic>
        <p:nvPicPr>
          <p:cNvPr id="6" name="Picture 5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6935" y="170136"/>
            <a:ext cx="1179865" cy="9540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4533900"/>
            <a:ext cx="6019800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1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This is not just hypothetical!</a:t>
            </a:r>
            <a:endParaRPr lang="en-US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900"/>
            <a:ext cx="1676400" cy="1676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98726" y="1240929"/>
            <a:ext cx="4475264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Mozilla shipping </a:t>
            </a:r>
            <a:r>
              <a:rPr lang="en-US" sz="2800" b="1" dirty="0">
                <a:solidFill>
                  <a:schemeClr val="tx2"/>
                </a:solidFill>
              </a:rPr>
              <a:t>EverCrypt</a:t>
            </a:r>
            <a:r>
              <a:rPr lang="en-US" sz="2800" b="1" dirty="0" smtClean="0">
                <a:solidFill>
                  <a:schemeClr val="tx2"/>
                </a:solidFill>
              </a:rPr>
              <a:t/>
            </a:r>
            <a:br>
              <a:rPr lang="en-US" sz="2800" b="1" dirty="0" smtClean="0">
                <a:solidFill>
                  <a:schemeClr val="tx2"/>
                </a:solidFill>
              </a:rPr>
            </a:br>
            <a:r>
              <a:rPr lang="en-US" sz="2800" b="1" dirty="0" smtClean="0">
                <a:solidFill>
                  <a:schemeClr val="tx2"/>
                </a:solidFill>
              </a:rPr>
              <a:t>verified crypto library</a:t>
            </a:r>
          </a:p>
          <a:p>
            <a:pPr algn="ctr"/>
            <a:endParaRPr lang="en-US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(also used by Microsoft, Linux, ...)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14" name="Picture 13" descr="fstar-n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800" y="11049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18261" y="3512284"/>
            <a:ext cx="66784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Formal verification milestone:</a:t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2400" b="1" dirty="0" smtClean="0"/>
              <a:t>40.000+ lines</a:t>
            </a:r>
            <a:r>
              <a:rPr lang="en-US" sz="2400" b="1" dirty="0"/>
              <a:t> </a:t>
            </a:r>
            <a:r>
              <a:rPr lang="en-US" sz="2400" b="1" dirty="0" smtClean="0"/>
              <a:t>of highly-efficient code,</a:t>
            </a:r>
            <a:br>
              <a:rPr lang="en-US" sz="2400" b="1" dirty="0" smtClean="0"/>
            </a:br>
            <a:r>
              <a:rPr lang="en-US" sz="2400" b="1" dirty="0" smtClean="0"/>
              <a:t>mathematically proved to be free of vulnerabilities</a:t>
            </a:r>
            <a:br>
              <a:rPr lang="en-US" sz="2400" b="1" dirty="0" smtClean="0"/>
            </a:br>
            <a:r>
              <a:rPr lang="en-US" sz="2400" dirty="0" smtClean="0"/>
              <a:t>(and functionally correct and side-channel resistant)</a:t>
            </a:r>
            <a:endParaRPr lang="en-US" sz="28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7010400" y="2705100"/>
            <a:ext cx="220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[POPL'16,'17,'18,'20, ICFP'17,'19, ESOP'19, CPP'18, SNAPL'17]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1187" y="2653725"/>
            <a:ext cx="13456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Firefox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4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3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24859" y="114300"/>
            <a:ext cx="8866741" cy="5486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Putting things into perspective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92" y="1039118"/>
            <a:ext cx="1676400" cy="167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2583" y="2724992"/>
            <a:ext cx="29640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20.000.000 lines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+ external libraries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all unverified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6459" y="2486918"/>
            <a:ext cx="3048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4455" y="2715518"/>
            <a:ext cx="1968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40.000 lines</a:t>
            </a:r>
            <a:endParaRPr lang="en-US" sz="2400" b="1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>
            <a:endCxn id="10" idx="0"/>
          </p:cNvCxnSpPr>
          <p:nvPr/>
        </p:nvCxnSpPr>
        <p:spPr>
          <a:xfrm>
            <a:off x="3118859" y="2029718"/>
            <a:ext cx="0" cy="457200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057400" y="1296295"/>
            <a:ext cx="2133600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b="1" dirty="0" smtClean="0">
                <a:solidFill>
                  <a:schemeClr val="tx2"/>
                </a:solidFill>
              </a:rPr>
              <a:t>EverCrypt</a:t>
            </a:r>
            <a:br>
              <a:rPr lang="en-US" sz="3200" b="1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tx2"/>
                </a:solidFill>
              </a:rPr>
              <a:t>(verified in F*)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4152900"/>
            <a:ext cx="84956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500" b="1" dirty="0" smtClean="0">
                <a:solidFill>
                  <a:srgbClr val="C00000"/>
                </a:solidFill>
              </a:rPr>
              <a:t>Without compartmentalization interoperability is insecure:</a:t>
            </a:r>
            <a:br>
              <a:rPr lang="en-US" sz="2500" b="1" dirty="0" smtClean="0">
                <a:solidFill>
                  <a:srgbClr val="C00000"/>
                </a:solidFill>
              </a:rPr>
            </a:br>
            <a:r>
              <a:rPr lang="en-US" sz="2500" b="1" dirty="0" smtClean="0"/>
              <a:t>if Firefox is compromised it can break security of verified code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876300"/>
            <a:ext cx="1771920" cy="189321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124200" y="2614826"/>
            <a:ext cx="2133446" cy="24492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400800" y="1714500"/>
            <a:ext cx="13456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Firefox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5050589"/>
            <a:ext cx="8024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What does secure compartmentalization mean in this setting?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5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25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P</a:t>
            </a:r>
            <a:r>
              <a:rPr lang="en-US" sz="3200" b="1" dirty="0" smtClean="0">
                <a:solidFill>
                  <a:schemeClr val="tx2"/>
                </a:solidFill>
              </a:rPr>
              <a:t>reserving security</a:t>
            </a:r>
            <a:r>
              <a:rPr lang="en-US" sz="3200" b="1" dirty="0">
                <a:solidFill>
                  <a:schemeClr val="tx2"/>
                </a:solidFill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</a:rPr>
              <a:t>against adversarial contexts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74380" y="1385888"/>
            <a:ext cx="2730500" cy="10160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rgbClr val="C00000"/>
                </a:solidFill>
              </a:rPr>
              <a:t>                               F*</a:t>
            </a:r>
            <a:r>
              <a:rPr lang="en-US" sz="1500" b="1" dirty="0">
                <a:solidFill>
                  <a:srgbClr val="C00000"/>
                </a:solidFill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</a:rPr>
              <a:t>context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74380" y="2997200"/>
            <a:ext cx="2857500" cy="10795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C00000"/>
                </a:solidFill>
              </a:rPr>
              <a:t>                      </a:t>
            </a:r>
            <a:r>
              <a:rPr lang="en-US" sz="1500" b="1" dirty="0" smtClean="0">
                <a:solidFill>
                  <a:srgbClr val="C00000"/>
                </a:solidFill>
              </a:rPr>
              <a:t> machine</a:t>
            </a:r>
            <a:br>
              <a:rPr lang="en-US" sz="1500" b="1" dirty="0" smtClean="0">
                <a:solidFill>
                  <a:srgbClr val="C00000"/>
                </a:solidFill>
              </a:rPr>
            </a:br>
            <a:r>
              <a:rPr lang="en-US" sz="1500" b="1" dirty="0" smtClean="0">
                <a:solidFill>
                  <a:srgbClr val="C00000"/>
                </a:solidFill>
              </a:rPr>
              <a:t>                        code                                                     </a:t>
            </a:r>
          </a:p>
          <a:p>
            <a:pPr algn="ctr"/>
            <a:r>
              <a:rPr lang="en-US" sz="1500" b="1" dirty="0">
                <a:solidFill>
                  <a:srgbClr val="C00000"/>
                </a:solidFill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</a:rPr>
              <a:t>                        context</a:t>
            </a:r>
            <a:endParaRPr lang="en-US" sz="1500" b="1" dirty="0">
              <a:solidFill>
                <a:srgbClr val="C00000"/>
              </a:solidFill>
            </a:endParaRPr>
          </a:p>
          <a:p>
            <a:pPr algn="ctr"/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64880" y="1624013"/>
            <a:ext cx="11430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EverCrypt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4336380" y="2195513"/>
            <a:ext cx="0" cy="101600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764880" y="3211513"/>
            <a:ext cx="11430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compiled</a:t>
            </a:r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01505" y="3505200"/>
            <a:ext cx="4445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17380" y="1917700"/>
            <a:ext cx="4445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50560" y="2528888"/>
            <a:ext cx="8858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b="1" dirty="0">
                <a:solidFill>
                  <a:schemeClr val="accent3">
                    <a:lumMod val="50000"/>
                  </a:schemeClr>
                </a:solidFill>
              </a:rPr>
              <a:t>compiler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2360" y="1650015"/>
            <a:ext cx="16310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 smtClean="0">
                <a:solidFill>
                  <a:schemeClr val="tx2"/>
                </a:solidFill>
              </a:rPr>
              <a:t>satisfies </a:t>
            </a:r>
            <a:r>
              <a:rPr lang="el-GR" sz="2667" b="1" dirty="0" smtClean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endParaRPr lang="en-US" sz="1667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73071" y="3188064"/>
            <a:ext cx="16310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2"/>
                </a:solidFill>
              </a:rPr>
              <a:t>satisfies </a:t>
            </a:r>
            <a:r>
              <a:rPr lang="el-GR" sz="2667" b="1" dirty="0" smtClean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endParaRPr lang="en-US" sz="1667" b="1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95914" y="3451424"/>
            <a:ext cx="104836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/>
              <a:t>  EverCrypt</a:t>
            </a:r>
            <a:endParaRPr lang="en-US" sz="1500" dirty="0"/>
          </a:p>
        </p:txBody>
      </p:sp>
      <p:sp>
        <p:nvSpPr>
          <p:cNvPr id="36" name="Rectangle 35"/>
          <p:cNvSpPr/>
          <p:nvPr/>
        </p:nvSpPr>
        <p:spPr>
          <a:xfrm>
            <a:off x="4939122" y="3744957"/>
            <a:ext cx="13986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u="sng" dirty="0">
                <a:solidFill>
                  <a:srgbClr val="C00000"/>
                </a:solidFill>
              </a:rPr>
              <a:t>no extra power</a:t>
            </a:r>
            <a:endParaRPr lang="en-US" sz="1500" u="sng" dirty="0"/>
          </a:p>
        </p:txBody>
      </p:sp>
      <p:sp>
        <p:nvSpPr>
          <p:cNvPr id="37" name="Rectangle 36"/>
          <p:cNvSpPr/>
          <p:nvPr/>
        </p:nvSpPr>
        <p:spPr>
          <a:xfrm>
            <a:off x="3891880" y="3752674"/>
            <a:ext cx="9630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u="sng" dirty="0"/>
              <a:t>protected</a:t>
            </a:r>
            <a:endParaRPr lang="en-US" sz="15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8568" y="4152900"/>
            <a:ext cx="5100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Where "security property" </a:t>
            </a:r>
            <a:r>
              <a:rPr lang="en-US" sz="2400" b="1" dirty="0" smtClean="0"/>
              <a:t>can e.g., be</a:t>
            </a:r>
            <a:br>
              <a:rPr lang="en-US" sz="2400" b="1" dirty="0" smtClean="0"/>
            </a:br>
            <a:r>
              <a:rPr lang="en-US" sz="2400" b="1" dirty="0" smtClean="0"/>
              <a:t>integrity or confidentiality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 [CSF'19]</a:t>
            </a:r>
            <a:endParaRPr lang="en-US" sz="2400" b="1" dirty="0" smtClean="0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2611911" y="1756946"/>
            <a:ext cx="10112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F*context</a:t>
            </a:r>
          </a:p>
        </p:txBody>
      </p:sp>
      <p:sp>
        <p:nvSpPr>
          <p:cNvPr id="39" name="TextBox 38"/>
          <p:cNvSpPr txBox="1">
            <a:spLocks noChangeAspect="1"/>
          </p:cNvSpPr>
          <p:nvPr/>
        </p:nvSpPr>
        <p:spPr>
          <a:xfrm>
            <a:off x="2286000" y="1485900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2636127" y="3017103"/>
            <a:ext cx="966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machine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code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context</a:t>
            </a:r>
          </a:p>
        </p:txBody>
      </p:sp>
      <p:sp>
        <p:nvSpPr>
          <p:cNvPr id="41" name="TextBox 40"/>
          <p:cNvSpPr txBox="1">
            <a:spLocks noChangeAspect="1"/>
          </p:cNvSpPr>
          <p:nvPr/>
        </p:nvSpPr>
        <p:spPr>
          <a:xfrm>
            <a:off x="2286000" y="3086100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 rot="5400000">
            <a:off x="6927571" y="2242126"/>
            <a:ext cx="784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⇒</a:t>
            </a:r>
            <a:endParaRPr lang="en-US" sz="54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14" y="2868061"/>
            <a:ext cx="681011" cy="7276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38" y="1104900"/>
            <a:ext cx="712962" cy="7129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4" y="1462088"/>
            <a:ext cx="476318" cy="476318"/>
          </a:xfrm>
          <a:prstGeom prst="rect">
            <a:avLst/>
          </a:prstGeom>
        </p:spPr>
      </p:pic>
      <p:sp>
        <p:nvSpPr>
          <p:cNvPr id="33" name="TextBox 32"/>
          <p:cNvSpPr txBox="1">
            <a:spLocks noChangeAspect="1"/>
          </p:cNvSpPr>
          <p:nvPr/>
        </p:nvSpPr>
        <p:spPr>
          <a:xfrm>
            <a:off x="76200" y="654903"/>
            <a:ext cx="3378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r>
              <a:rPr lang="en-US" sz="2667" b="1" dirty="0" smtClean="0">
                <a:solidFill>
                  <a:srgbClr val="1F497D"/>
                </a:solidFill>
              </a:rPr>
              <a:t>security </a:t>
            </a:r>
            <a:r>
              <a:rPr lang="en-US" sz="2667" b="1" dirty="0">
                <a:solidFill>
                  <a:srgbClr val="1F497D"/>
                </a:solidFill>
              </a:rPr>
              <a:t>property </a:t>
            </a:r>
            <a:r>
              <a:rPr lang="el-GR" sz="2667" b="1" dirty="0">
                <a:solidFill>
                  <a:srgbClr val="1F497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endParaRPr lang="en-US" sz="4800" b="1" dirty="0"/>
          </a:p>
        </p:txBody>
      </p:sp>
      <p:sp>
        <p:nvSpPr>
          <p:cNvPr id="34" name="Rectangle 33"/>
          <p:cNvSpPr/>
          <p:nvPr/>
        </p:nvSpPr>
        <p:spPr>
          <a:xfrm>
            <a:off x="2220021" y="4584700"/>
            <a:ext cx="1905000" cy="34782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2244935" y="4914900"/>
            <a:ext cx="613706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667" b="1" dirty="0" smtClean="0">
                <a:solidFill>
                  <a:srgbClr val="1F497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2667" b="1" dirty="0" smtClean="0">
                <a:solidFill>
                  <a:srgbClr val="1F497D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n-US" sz="2667" b="1" dirty="0" err="1" smtClean="0">
                <a:solidFill>
                  <a:srgbClr val="1F497D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EverCrypt's</a:t>
            </a:r>
            <a:r>
              <a:rPr lang="en-US" sz="2667" b="1" dirty="0" smtClean="0">
                <a:solidFill>
                  <a:srgbClr val="1F497D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private key is not leaked"</a:t>
            </a:r>
            <a:endParaRPr lang="en-US" sz="4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6742024"/>
      </p:ext>
    </p:extLst>
  </p:cSld>
  <p:clrMapOvr>
    <a:masterClrMapping/>
  </p:clrMapOvr>
  <p:transition advTm="695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3" grpId="0"/>
      <p:bldP spid="19" grpId="0"/>
      <p:bldP spid="23" grpId="0"/>
      <p:bldP spid="32" grpId="0"/>
      <p:bldP spid="36" grpId="0"/>
      <p:bldP spid="37" grpId="0"/>
      <p:bldP spid="3" grpId="0"/>
      <p:bldP spid="38" grpId="0"/>
      <p:bldP spid="39" grpId="0"/>
      <p:bldP spid="40" grpId="0"/>
      <p:bldP spid="41" grpId="0"/>
      <p:bldP spid="24" grpId="0"/>
      <p:bldP spid="33" grpId="0"/>
      <p:bldP spid="34" grpId="0" animBg="1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4073634"/>
            <a:ext cx="1524000" cy="1146066"/>
            <a:chOff x="914400" y="4073634"/>
            <a:chExt cx="1524000" cy="1146066"/>
          </a:xfrm>
        </p:grpSpPr>
        <p:sp>
          <p:nvSpPr>
            <p:cNvPr id="20" name="Rounded Rectangle 19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1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46707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Extra challenges for our real security definition </a:t>
            </a:r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[CSF'16, CCS'18]</a:t>
            </a:r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1"/>
            <a:ext cx="8382000" cy="228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Program split into </a:t>
            </a:r>
            <a:r>
              <a:rPr lang="en-US" sz="2400" b="1" dirty="0" smtClean="0">
                <a:solidFill>
                  <a:srgbClr val="C00000"/>
                </a:solidFill>
              </a:rPr>
              <a:t>many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mutually distrustful compartments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We don't know </a:t>
            </a:r>
            <a:r>
              <a:rPr lang="en-US" sz="2400" b="1" dirty="0" smtClean="0">
                <a:solidFill>
                  <a:srgbClr val="7030A0"/>
                </a:solidFill>
              </a:rPr>
              <a:t>which</a:t>
            </a:r>
            <a:r>
              <a:rPr lang="en-US" sz="2400" b="1" dirty="0" smtClean="0">
                <a:solidFill>
                  <a:srgbClr val="C00000"/>
                </a:solidFill>
              </a:rPr>
              <a:t> compartments </a:t>
            </a:r>
            <a:r>
              <a:rPr lang="en-US" sz="2400" b="1" dirty="0" smtClean="0">
                <a:solidFill>
                  <a:srgbClr val="C00000"/>
                </a:solidFill>
              </a:rPr>
              <a:t>will be compromised</a:t>
            </a:r>
            <a:endParaRPr lang="en-US" sz="2400" b="1" dirty="0"/>
          </a:p>
          <a:p>
            <a:pPr lvl="1">
              <a:lnSpc>
                <a:spcPct val="120000"/>
              </a:lnSpc>
            </a:pPr>
            <a:r>
              <a:rPr lang="en-US" sz="2000" b="1" dirty="0" smtClean="0"/>
              <a:t>every compartment </a:t>
            </a:r>
            <a:r>
              <a:rPr lang="en-US" sz="2000" b="1" dirty="0" smtClean="0"/>
              <a:t>should be protected </a:t>
            </a:r>
            <a:r>
              <a:rPr lang="en-US" sz="2000" b="1" dirty="0" smtClean="0"/>
              <a:t>from all the others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We don't know </a:t>
            </a:r>
            <a:r>
              <a:rPr lang="en-US" sz="2400" b="1" dirty="0" smtClean="0">
                <a:solidFill>
                  <a:srgbClr val="7030A0"/>
                </a:solidFill>
              </a:rPr>
              <a:t>when</a:t>
            </a:r>
            <a:r>
              <a:rPr lang="en-US" sz="2400" b="1" dirty="0" smtClean="0">
                <a:solidFill>
                  <a:srgbClr val="C00000"/>
                </a:solidFill>
              </a:rPr>
              <a:t> a compartment will be compromised</a:t>
            </a:r>
          </a:p>
          <a:p>
            <a:pPr lvl="1"/>
            <a:r>
              <a:rPr lang="en-US" sz="2000" b="1" dirty="0" smtClean="0"/>
              <a:t>every compartment </a:t>
            </a:r>
            <a:r>
              <a:rPr lang="en-US" sz="2000" b="1" dirty="0" smtClean="0"/>
              <a:t>should receive </a:t>
            </a:r>
            <a:r>
              <a:rPr lang="en-US" sz="2000" b="1" dirty="0" smtClean="0"/>
              <a:t>protection until compromised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57200" y="4076700"/>
            <a:ext cx="1524000" cy="1146066"/>
            <a:chOff x="1447800" y="3921234"/>
            <a:chExt cx="1524000" cy="1146066"/>
          </a:xfrm>
        </p:grpSpPr>
        <p:sp>
          <p:nvSpPr>
            <p:cNvPr id="13" name="Rounded Rectangle 12"/>
            <p:cNvSpPr/>
            <p:nvPr/>
          </p:nvSpPr>
          <p:spPr>
            <a:xfrm>
              <a:off x="1447800" y="39212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</a:rPr>
                <a:t>Compartment 1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41145"/>
              <a:ext cx="670560" cy="71646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133600" y="4076700"/>
            <a:ext cx="1524000" cy="1146066"/>
            <a:chOff x="914400" y="4073634"/>
            <a:chExt cx="1524000" cy="1146066"/>
          </a:xfrm>
        </p:grpSpPr>
        <p:sp>
          <p:nvSpPr>
            <p:cNvPr id="28" name="Rounded Rectangle 27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2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810000" y="4079766"/>
            <a:ext cx="1524000" cy="1146066"/>
            <a:chOff x="914400" y="4073634"/>
            <a:chExt cx="1524000" cy="1146066"/>
          </a:xfrm>
        </p:grpSpPr>
        <p:sp>
          <p:nvSpPr>
            <p:cNvPr id="34" name="Rounded Rectangle 33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3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5486400" y="4082832"/>
            <a:ext cx="1524000" cy="1146066"/>
            <a:chOff x="914400" y="4073634"/>
            <a:chExt cx="1524000" cy="1146066"/>
          </a:xfrm>
        </p:grpSpPr>
        <p:sp>
          <p:nvSpPr>
            <p:cNvPr id="40" name="Rounded Rectangle 39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4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5486400" y="4085898"/>
            <a:ext cx="1524000" cy="1146066"/>
            <a:chOff x="1447800" y="3921234"/>
            <a:chExt cx="1524000" cy="1146066"/>
          </a:xfrm>
        </p:grpSpPr>
        <p:sp>
          <p:nvSpPr>
            <p:cNvPr id="43" name="Rounded Rectangle 42"/>
            <p:cNvSpPr/>
            <p:nvPr/>
          </p:nvSpPr>
          <p:spPr>
            <a:xfrm>
              <a:off x="1447800" y="39212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</a:rPr>
                <a:t>Compartment 4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41145"/>
              <a:ext cx="670560" cy="716461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7162800" y="4085898"/>
            <a:ext cx="1524000" cy="1146066"/>
            <a:chOff x="914400" y="4073634"/>
            <a:chExt cx="1524000" cy="1146066"/>
          </a:xfrm>
        </p:grpSpPr>
        <p:sp>
          <p:nvSpPr>
            <p:cNvPr id="46" name="Rounded Rectangle 45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5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7162800" y="4088964"/>
            <a:ext cx="1524000" cy="1146066"/>
            <a:chOff x="1447800" y="3921234"/>
            <a:chExt cx="1524000" cy="1146066"/>
          </a:xfrm>
        </p:grpSpPr>
        <p:sp>
          <p:nvSpPr>
            <p:cNvPr id="49" name="Rounded Rectangle 48"/>
            <p:cNvSpPr/>
            <p:nvPr/>
          </p:nvSpPr>
          <p:spPr>
            <a:xfrm>
              <a:off x="1447800" y="39212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</a:rPr>
                <a:t>Compartment 5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41145"/>
              <a:ext cx="670560" cy="716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753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3733800" y="2031378"/>
            <a:ext cx="1729" cy="645828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13" idx="0"/>
          </p:cNvCxnSpPr>
          <p:nvPr/>
        </p:nvCxnSpPr>
        <p:spPr>
          <a:xfrm rot="5400000">
            <a:off x="2527725" y="2943482"/>
            <a:ext cx="775581" cy="1640029"/>
          </a:xfrm>
          <a:prstGeom prst="bentConnector3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2"/>
            <a:endCxn id="15" idx="0"/>
          </p:cNvCxnSpPr>
          <p:nvPr/>
        </p:nvCxnSpPr>
        <p:spPr>
          <a:xfrm rot="16200000" flipH="1">
            <a:off x="4440685" y="2670550"/>
            <a:ext cx="775581" cy="218589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0"/>
            <a:ext cx="5791200" cy="952500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Security Enforcement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800100"/>
            <a:ext cx="7543800" cy="5334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Prototype compartmentalizing compilation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puzzle-modularit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6296" y="2748719"/>
            <a:ext cx="336704" cy="272268"/>
          </a:xfrm>
          <a:prstGeom prst="rect">
            <a:avLst/>
          </a:prstGeom>
        </p:spPr>
      </p:pic>
      <p:pic>
        <p:nvPicPr>
          <p:cNvPr id="8" name="Picture 7" descr="puzzle-modularit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0763" y="1742664"/>
            <a:ext cx="327563" cy="2648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514600" y="1409700"/>
            <a:ext cx="2438400" cy="621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Compartmentalized</a:t>
            </a:r>
            <a:br>
              <a:rPr lang="en-US" sz="1500" b="1" dirty="0" smtClean="0">
                <a:solidFill>
                  <a:schemeClr val="tx1"/>
                </a:solidFill>
              </a:rPr>
            </a:br>
            <a:r>
              <a:rPr lang="en-US" sz="1500" b="1" dirty="0" smtClean="0">
                <a:solidFill>
                  <a:schemeClr val="tx1"/>
                </a:solidFill>
              </a:rPr>
              <a:t>source lan</a:t>
            </a:r>
            <a:r>
              <a:rPr lang="en-US" sz="1500" b="1" dirty="0" smtClean="0">
                <a:solidFill>
                  <a:schemeClr val="tx1"/>
                </a:solidFill>
              </a:rPr>
              <a:t>guage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14600" y="2677206"/>
            <a:ext cx="2441857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</a:t>
            </a:r>
            <a:r>
              <a:rPr lang="en-US" sz="1500" b="1" dirty="0" smtClean="0">
                <a:solidFill>
                  <a:schemeClr val="tx1"/>
                </a:solidFill>
              </a:rPr>
              <a:t>intermediate language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2152" y="1484520"/>
            <a:ext cx="390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Buffers, procedures,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compartments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14400" y="4151287"/>
            <a:ext cx="2362200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Programmable</a:t>
            </a:r>
            <a:br>
              <a:rPr lang="en-US" sz="1500" b="1" dirty="0" smtClean="0">
                <a:solidFill>
                  <a:schemeClr val="tx1"/>
                </a:solidFill>
              </a:rPr>
            </a:br>
            <a:r>
              <a:rPr lang="en-US" sz="1500" b="1" dirty="0" smtClean="0">
                <a:solidFill>
                  <a:schemeClr val="tx1"/>
                </a:solidFill>
              </a:rPr>
              <a:t>tagged architecture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49" y="4151287"/>
            <a:ext cx="2266743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Bare-bone machine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48763" y="2639987"/>
            <a:ext cx="3367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Intermediate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built-in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compartmentalization</a:t>
            </a:r>
          </a:p>
        </p:txBody>
      </p:sp>
      <p:pic>
        <p:nvPicPr>
          <p:cNvPr id="19" name="Picture 18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6926" y="4368800"/>
            <a:ext cx="263474" cy="263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7" y="4113761"/>
            <a:ext cx="449057" cy="4547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00300"/>
            <a:ext cx="893798" cy="147398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958833" y="4855420"/>
            <a:ext cx="27020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+Software enforcement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3423" y="4849787"/>
            <a:ext cx="39637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Hardware-accelerated enforcement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58612" y="4316387"/>
            <a:ext cx="1680588" cy="413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code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5045" y="5191536"/>
            <a:ext cx="4466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POPL'14, Oakland'15, ASPLOS'15,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POST'18, CCS'18]</a:t>
            </a:r>
            <a:endParaRPr lang="en-US" sz="1600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267409" y="1257300"/>
            <a:ext cx="2170991" cy="1489417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>
                <a:solidFill>
                  <a:schemeClr val="tx2"/>
                </a:solidFill>
              </a:rPr>
              <a:t>compartment C</a:t>
            </a:r>
            <a:r>
              <a:rPr lang="en-US" sz="1100" b="1" baseline="-25000" dirty="0" smtClean="0">
                <a:solidFill>
                  <a:schemeClr val="tx2"/>
                </a:solidFill>
              </a:rPr>
              <a:t>2</a:t>
            </a:r>
            <a:r>
              <a:rPr lang="en-US" sz="1100" b="1" dirty="0" smtClean="0">
                <a:solidFill>
                  <a:schemeClr val="tx2"/>
                </a:solidFill>
              </a:rPr>
              <a:t> {</a:t>
            </a:r>
            <a:endParaRPr lang="en-US" sz="1100" b="1" dirty="0" smtClean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/>
              <a:t>  private </a:t>
            </a:r>
            <a:r>
              <a:rPr lang="en-US" sz="1100" b="1" dirty="0" err="1" smtClean="0"/>
              <a:t>var</a:t>
            </a:r>
            <a:r>
              <a:rPr lang="en-US" sz="1100" dirty="0" smtClean="0"/>
              <a:t> counter;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/>
              <a:t>  private </a:t>
            </a:r>
            <a:r>
              <a:rPr lang="en-US" sz="1100" b="1" dirty="0" err="1" smtClean="0"/>
              <a:t>var</a:t>
            </a:r>
            <a:r>
              <a:rPr lang="en-US" sz="1100" dirty="0" smtClean="0"/>
              <a:t> password;</a:t>
            </a:r>
            <a:endParaRPr lang="en-US" sz="1100" b="1" dirty="0" smtClean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/>
              <a:t>  public procedure</a:t>
            </a:r>
            <a:r>
              <a:rPr lang="en-US" sz="1100" dirty="0" smtClean="0"/>
              <a:t> </a:t>
            </a:r>
            <a:r>
              <a:rPr lang="en-US" sz="1100" dirty="0" err="1" smtClean="0"/>
              <a:t>get_counter</a:t>
            </a:r>
            <a:r>
              <a:rPr lang="en-US" sz="1100" dirty="0" smtClean="0"/>
              <a:t>()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/>
              <a:t>    counter := counter + 1;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return</a:t>
            </a:r>
            <a:r>
              <a:rPr lang="en-US" sz="1100" dirty="0" smtClean="0"/>
              <a:t> counter;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/>
              <a:t>  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>
                <a:solidFill>
                  <a:schemeClr val="tx2"/>
                </a:solidFill>
              </a:rPr>
              <a:t>}</a:t>
            </a:r>
            <a:endParaRPr lang="en-US" sz="11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3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 animBg="1"/>
      <p:bldP spid="15" grpId="0" animBg="1"/>
      <p:bldP spid="17" grpId="0"/>
      <p:bldP spid="32" grpId="0"/>
      <p:bldP spid="33" grpId="0"/>
      <p:bldP spid="21" grpId="0"/>
      <p:bldP spid="2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Software-fault isolation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en-US" dirty="0" smtClean="0"/>
              <a:t>[</a:t>
            </a:r>
            <a:r>
              <a:rPr lang="en-US" dirty="0" err="1" smtClean="0"/>
              <a:t>rx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put </a:t>
            </a:r>
            <a:r>
              <a:rPr lang="en-US" dirty="0" err="1" smtClean="0"/>
              <a:t>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←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or rx∈C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's interface&gt;&gt;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jump-and-link </a:t>
            </a:r>
            <a:r>
              <a:rPr lang="en-US" dirty="0" err="1" smtClean="0"/>
              <a:t>rx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sub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r-1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: put </a:t>
            </a:r>
            <a:r>
              <a:rPr lang="en-US" dirty="0" err="1" smtClean="0"/>
              <a:t>rc</a:t>
            </a:r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: load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3</a:t>
            </a:r>
            <a:r>
              <a:rPr lang="en-US" dirty="0" smtClean="0"/>
              <a:t>: add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r+1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4</a:t>
            </a:r>
            <a:r>
              <a:rPr lang="en-US" dirty="0" smtClean="0"/>
              <a:t>: store </a:t>
            </a:r>
            <a:r>
              <a:rPr lang="en-US" dirty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: jump </a:t>
            </a:r>
            <a:r>
              <a:rPr lang="en-US" dirty="0" err="1" smtClean="0"/>
              <a:t>ra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r>
              <a:rPr lang="en-US" dirty="0" smtClean="0"/>
              <a:t> : 42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r>
              <a:rPr lang="en-US" dirty="0" smtClean="0"/>
              <a:t>: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200" y="933896"/>
            <a:ext cx="4419600" cy="34476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933366"/>
            <a:ext cx="4419600" cy="34481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304800" y="4533900"/>
            <a:ext cx="81534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Idea: rewrite C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's (&amp; C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's) code to insert all the required checks</a:t>
            </a:r>
          </a:p>
          <a:p>
            <a:pPr marL="0" indent="0">
              <a:buNone/>
            </a:pPr>
            <a:r>
              <a:rPr lang="en-US" sz="2400" b="1" dirty="0" smtClean="0"/>
              <a:t>Challenges: checks </a:t>
            </a:r>
            <a:r>
              <a:rPr lang="en-US" sz="2400" b="1" dirty="0"/>
              <a:t>complicated (</a:t>
            </a:r>
            <a:r>
              <a:rPr lang="en-US" sz="2400" b="1" dirty="0" err="1"/>
              <a:t>uncircumventable</a:t>
            </a:r>
            <a:r>
              <a:rPr lang="en-US" sz="2400" b="1" dirty="0"/>
              <a:t>, </a:t>
            </a:r>
            <a:r>
              <a:rPr lang="en-US" sz="2400" b="1" dirty="0" smtClean="0"/>
              <a:t>efficient)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362200" y="3695700"/>
            <a:ext cx="1752600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114800" y="1943100"/>
            <a:ext cx="0" cy="175260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905000" y="1943100"/>
            <a:ext cx="2209800" cy="0"/>
          </a:xfrm>
          <a:prstGeom prst="straightConnector1">
            <a:avLst/>
          </a:prstGeom>
          <a:ln w="317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133600" y="2710328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prstClr val="black"/>
                </a:solidFill>
              </a:rPr>
              <a:t>not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Security Proof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534400" cy="3962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b="1" dirty="0" smtClean="0">
                <a:solidFill>
                  <a:schemeClr val="tx2"/>
                </a:solidFill>
              </a:rPr>
              <a:t>Proving mathematically that a compartmentalizing</a:t>
            </a:r>
            <a:br>
              <a:rPr lang="en-US" sz="2400" b="1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tx2"/>
                </a:solidFill>
              </a:rPr>
              <a:t>compilation chain achieves the security goal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000" dirty="0" smtClean="0"/>
              <a:t>formally verifying </a:t>
            </a:r>
            <a:r>
              <a:rPr lang="en-US" sz="2000" dirty="0"/>
              <a:t>the </a:t>
            </a:r>
            <a:r>
              <a:rPr lang="en-US" sz="2000" dirty="0" smtClean="0"/>
              <a:t>security of the whole </a:t>
            </a:r>
            <a:r>
              <a:rPr lang="en-US" sz="2000" dirty="0"/>
              <a:t>compilation chain</a:t>
            </a:r>
          </a:p>
          <a:p>
            <a:pPr lvl="1"/>
            <a:r>
              <a:rPr lang="en-US" sz="2000" dirty="0" smtClean="0"/>
              <a:t>such proofs </a:t>
            </a:r>
            <a:r>
              <a:rPr lang="en-US" sz="2000" b="1" dirty="0" smtClean="0"/>
              <a:t>very difficult and tedious</a:t>
            </a:r>
            <a:endParaRPr lang="en-US" sz="2000" b="1" dirty="0"/>
          </a:p>
          <a:p>
            <a:pPr lvl="2"/>
            <a:r>
              <a:rPr lang="en-US" dirty="0" smtClean="0"/>
              <a:t>wrong conjectures survived for decades; 250pg for toy compiler</a:t>
            </a:r>
          </a:p>
          <a:p>
            <a:pPr lvl="1"/>
            <a:r>
              <a:rPr lang="en-US" sz="2000" dirty="0" smtClean="0"/>
              <a:t>we propose a </a:t>
            </a:r>
            <a:r>
              <a:rPr lang="en-US" sz="2000" b="1" dirty="0" smtClean="0"/>
              <a:t>more scalable proof technique</a:t>
            </a:r>
          </a:p>
          <a:p>
            <a:pPr lvl="1"/>
            <a:r>
              <a:rPr lang="en-US" sz="2000" dirty="0" smtClean="0"/>
              <a:t>focus on </a:t>
            </a:r>
            <a:r>
              <a:rPr lang="en-US" sz="2000" b="1" dirty="0"/>
              <a:t>machine-checked proofs</a:t>
            </a:r>
            <a:r>
              <a:rPr lang="en-US" sz="2000" dirty="0"/>
              <a:t> in the Coq proof assistant</a:t>
            </a:r>
            <a:endParaRPr lang="en-US" sz="2000" dirty="0" smtClean="0"/>
          </a:p>
          <a:p>
            <a:pPr lvl="1"/>
            <a:r>
              <a:rPr lang="en-US" sz="2000" b="1" dirty="0" smtClean="0">
                <a:solidFill>
                  <a:schemeClr val="tx2"/>
                </a:solidFill>
              </a:rPr>
              <a:t>Coq proof for our prototype compiler for simple language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Scaling up </a:t>
            </a:r>
            <a:r>
              <a:rPr lang="en-US" sz="2400" b="1" dirty="0" smtClean="0">
                <a:solidFill>
                  <a:srgbClr val="C00000"/>
                </a:solidFill>
              </a:rPr>
              <a:t>such proofs </a:t>
            </a:r>
            <a:r>
              <a:rPr lang="en-US" sz="2400" b="1" dirty="0" smtClean="0">
                <a:solidFill>
                  <a:srgbClr val="C00000"/>
                </a:solidFill>
              </a:rPr>
              <a:t>to </a:t>
            </a:r>
            <a:r>
              <a:rPr lang="en-US" sz="2400" b="1" dirty="0" smtClean="0">
                <a:solidFill>
                  <a:srgbClr val="C00000"/>
                </a:solidFill>
              </a:rPr>
              <a:t>realistic languages like C and F*</a:t>
            </a:r>
            <a:br>
              <a:rPr lang="en-US" sz="2400" b="1" dirty="0" smtClean="0">
                <a:solidFill>
                  <a:srgbClr val="C00000"/>
                </a:solidFill>
              </a:rPr>
            </a:br>
            <a:r>
              <a:rPr lang="en-US" sz="2400" b="1" dirty="0" smtClean="0">
                <a:solidFill>
                  <a:srgbClr val="C00000"/>
                </a:solidFill>
              </a:rPr>
              <a:t>is my main direction of research (ERC SECOMP)</a:t>
            </a:r>
            <a:endParaRPr lang="en-US" sz="1800" b="1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056" y="191570"/>
            <a:ext cx="1385144" cy="15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8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7900"/>
            <a:ext cx="8382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67100"/>
            <a:ext cx="762000" cy="12566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9525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sz="3600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2500"/>
            <a:ext cx="8153400" cy="3771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Compartmentalizing </a:t>
            </a: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compilation is an</a:t>
            </a:r>
            <a:b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mportant </a:t>
            </a: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security defense in practice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Goal: formalize end-to-end security guarantees</a:t>
            </a:r>
          </a:p>
          <a:p>
            <a:pPr lvl="1"/>
            <a:r>
              <a:rPr lang="en-US" sz="2000" dirty="0" smtClean="0"/>
              <a:t>first definition supporting </a:t>
            </a:r>
            <a:r>
              <a:rPr lang="en-US" sz="2000" b="1" dirty="0" smtClean="0">
                <a:solidFill>
                  <a:srgbClr val="C00000"/>
                </a:solidFill>
              </a:rPr>
              <a:t>mutually distrustful</a:t>
            </a:r>
            <a:br>
              <a:rPr lang="en-US" sz="2000" b="1" dirty="0" smtClean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components</a:t>
            </a:r>
            <a:r>
              <a:rPr lang="en-US" sz="2000" dirty="0" smtClean="0"/>
              <a:t> and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dynamic compromise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Enforcement: protect abstractions all the way down</a:t>
            </a:r>
            <a:endParaRPr lang="en-US" sz="2400" b="1" dirty="0">
              <a:ln w="9525"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software </a:t>
            </a:r>
            <a:r>
              <a:rPr lang="en-US" sz="2000" b="1" dirty="0">
                <a:solidFill>
                  <a:srgbClr val="C00000"/>
                </a:solidFill>
              </a:rPr>
              <a:t>fault isolation</a:t>
            </a:r>
            <a:r>
              <a:rPr lang="en-US" sz="2000" b="1" dirty="0"/>
              <a:t> </a:t>
            </a:r>
            <a:r>
              <a:rPr lang="en-US" sz="2000" dirty="0"/>
              <a:t>or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tag-based </a:t>
            </a:r>
            <a:r>
              <a:rPr lang="en-US" sz="2000" b="1" dirty="0" smtClean="0">
                <a:solidFill>
                  <a:srgbClr val="C00000"/>
                </a:solidFill>
              </a:rPr>
              <a:t>architecture</a:t>
            </a: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Proof: verify security of entire compilation chain</a:t>
            </a:r>
            <a:endParaRPr lang="en-US" sz="2400" b="1" dirty="0">
              <a:ln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scalable </a:t>
            </a:r>
            <a:r>
              <a:rPr lang="en-US" sz="2000" b="1" dirty="0">
                <a:solidFill>
                  <a:srgbClr val="C00000"/>
                </a:solidFill>
              </a:rPr>
              <a:t>proof technique machine-checked in Coq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 descr="puzzle-modularity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6935" y="1979631"/>
            <a:ext cx="1179865" cy="954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313620"/>
            <a:ext cx="1091684" cy="1210880"/>
          </a:xfrm>
          <a:prstGeom prst="rect">
            <a:avLst/>
          </a:prstGeom>
        </p:spPr>
      </p:pic>
      <p:pic>
        <p:nvPicPr>
          <p:cNvPr id="15" name="Picture 14" descr="micro-polici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3400" y="3390900"/>
            <a:ext cx="732402" cy="7324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4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Computers vulnerable to hacking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" y="876300"/>
            <a:ext cx="7615921" cy="5715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34" y="1689909"/>
            <a:ext cx="5979466" cy="48251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05100"/>
            <a:ext cx="4897709" cy="4876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45" y="2694549"/>
            <a:ext cx="3886200" cy="41253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9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9525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</a:t>
            </a:r>
            <a:r>
              <a:rPr lang="ro-RO" b="1" dirty="0" smtClean="0"/>
              <a:t>ătălin Hrițcu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6000" y="952500"/>
            <a:ext cx="6604000" cy="145473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1667" b="1" dirty="0">
                <a:solidFill>
                  <a:schemeClr val="tx2"/>
                </a:solidFill>
              </a:rPr>
              <a:t>[2005-2011]  </a:t>
            </a:r>
            <a:r>
              <a:rPr lang="en-US" sz="1667" dirty="0"/>
              <a:t>MSc &amp; PhD @ </a:t>
            </a:r>
            <a:r>
              <a:rPr lang="en-US" sz="1667" b="1" dirty="0"/>
              <a:t>Saarland University, Saarbrücken, Germany</a:t>
            </a:r>
          </a:p>
          <a:p>
            <a:pPr>
              <a:lnSpc>
                <a:spcPct val="90000"/>
              </a:lnSpc>
              <a:buNone/>
            </a:pPr>
            <a:r>
              <a:rPr lang="en-US" sz="1667" b="1" dirty="0">
                <a:solidFill>
                  <a:schemeClr val="tx2"/>
                </a:solidFill>
              </a:rPr>
              <a:t>[2011-2013]  </a:t>
            </a:r>
            <a:r>
              <a:rPr lang="en-US" sz="1667" dirty="0"/>
              <a:t>Research Associate @ </a:t>
            </a:r>
            <a:r>
              <a:rPr lang="en-US" sz="1667" b="1" dirty="0"/>
              <a:t>University of Pennsylvania, USA</a:t>
            </a:r>
          </a:p>
          <a:p>
            <a:pPr>
              <a:lnSpc>
                <a:spcPct val="90000"/>
              </a:lnSpc>
              <a:buNone/>
            </a:pPr>
            <a:r>
              <a:rPr lang="en-US" sz="1667" b="1" dirty="0">
                <a:solidFill>
                  <a:schemeClr val="tx2"/>
                </a:solidFill>
              </a:rPr>
              <a:t>[2013-now]   </a:t>
            </a:r>
            <a:r>
              <a:rPr lang="en-US" sz="1667" dirty="0" smtClean="0"/>
              <a:t>Tenured Researcher @ </a:t>
            </a:r>
            <a:r>
              <a:rPr lang="en-US" sz="1667" b="1" dirty="0" smtClean="0"/>
              <a:t>Inria Paris, France</a:t>
            </a:r>
          </a:p>
          <a:p>
            <a:pPr>
              <a:lnSpc>
                <a:spcPct val="90000"/>
              </a:lnSpc>
              <a:buNone/>
            </a:pPr>
            <a:r>
              <a:rPr lang="en-US" sz="1667" b="1" dirty="0" smtClean="0">
                <a:solidFill>
                  <a:schemeClr val="tx2"/>
                </a:solidFill>
              </a:rPr>
              <a:t>[2016]</a:t>
            </a:r>
            <a:r>
              <a:rPr lang="en-US" sz="1667" dirty="0" smtClean="0"/>
              <a:t> Visiting Researcher @ </a:t>
            </a:r>
            <a:r>
              <a:rPr lang="en-US" sz="1667" b="1" dirty="0" smtClean="0"/>
              <a:t>Microsoft Research, Redmond, USA</a:t>
            </a:r>
            <a:endParaRPr lang="en-US" sz="1667" b="1" dirty="0"/>
          </a:p>
          <a:p>
            <a:pPr>
              <a:lnSpc>
                <a:spcPct val="90000"/>
              </a:lnSpc>
              <a:buNone/>
            </a:pPr>
            <a:r>
              <a:rPr lang="en-US" sz="1667" b="1" dirty="0">
                <a:solidFill>
                  <a:schemeClr val="tx2"/>
                </a:solidFill>
              </a:rPr>
              <a:t>[</a:t>
            </a:r>
            <a:r>
              <a:rPr lang="en-US" sz="1667" b="1" dirty="0" smtClean="0">
                <a:solidFill>
                  <a:schemeClr val="tx2"/>
                </a:solidFill>
              </a:rPr>
              <a:t>2019]</a:t>
            </a:r>
            <a:r>
              <a:rPr lang="en-US" sz="1667" dirty="0" smtClean="0"/>
              <a:t> </a:t>
            </a:r>
            <a:r>
              <a:rPr lang="fr-FR" sz="1667" dirty="0"/>
              <a:t>Habilitation à diriger des recherches</a:t>
            </a:r>
            <a:r>
              <a:rPr lang="en-US" sz="1667" dirty="0"/>
              <a:t> @ </a:t>
            </a:r>
            <a:r>
              <a:rPr lang="en-US" sz="1667" b="1" dirty="0"/>
              <a:t>ENS </a:t>
            </a:r>
            <a:r>
              <a:rPr lang="en-US" sz="1667" b="1" dirty="0" smtClean="0"/>
              <a:t>Paris, </a:t>
            </a:r>
            <a:r>
              <a:rPr lang="en-US" sz="1667" b="1" dirty="0"/>
              <a:t>France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62000" y="2425700"/>
            <a:ext cx="7924800" cy="24130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Publications </a:t>
            </a:r>
            <a:r>
              <a:rPr lang="en-US" dirty="0" smtClean="0"/>
              <a:t>(30+ papers, 1500+ citations)</a:t>
            </a:r>
          </a:p>
          <a:p>
            <a:pPr lvl="1">
              <a:lnSpc>
                <a:spcPct val="150000"/>
              </a:lnSpc>
            </a:pPr>
            <a:r>
              <a:rPr lang="en-US" b="1" dirty="0" smtClean="0"/>
              <a:t>Best venues in security</a:t>
            </a:r>
            <a:r>
              <a:rPr lang="en-US" dirty="0" smtClean="0"/>
              <a:t> </a:t>
            </a:r>
            <a:r>
              <a:rPr lang="en-US" dirty="0"/>
              <a:t>(4×CSF, 2×Oakland </a:t>
            </a:r>
            <a:r>
              <a:rPr lang="en-US" dirty="0" smtClean="0"/>
              <a:t>S&amp;P, </a:t>
            </a:r>
            <a:r>
              <a:rPr lang="en-US" dirty="0"/>
              <a:t>2×CCS</a:t>
            </a:r>
            <a:r>
              <a:rPr lang="en-US" dirty="0" smtClean="0"/>
              <a:t>, 2×JCS)</a:t>
            </a:r>
            <a:br>
              <a:rPr lang="en-US" dirty="0" smtClean="0"/>
            </a:br>
            <a:r>
              <a:rPr lang="en-US" b="1" dirty="0" smtClean="0"/>
              <a:t>and programming languages</a:t>
            </a:r>
            <a:r>
              <a:rPr lang="en-US" dirty="0" smtClean="0"/>
              <a:t> (6×POPL, 4×ICFP</a:t>
            </a:r>
            <a:r>
              <a:rPr lang="en-US" dirty="0"/>
              <a:t>, </a:t>
            </a:r>
            <a:r>
              <a:rPr lang="en-US" dirty="0" smtClean="0"/>
              <a:t>1×ASPLOS, 1×ESOP, 2×JFP)</a:t>
            </a:r>
          </a:p>
          <a:p>
            <a:pPr lvl="1">
              <a:lnSpc>
                <a:spcPct val="150000"/>
              </a:lnSpc>
            </a:pPr>
            <a:r>
              <a:rPr lang="en-US" b="1" dirty="0" smtClean="0"/>
              <a:t>Software Foundations </a:t>
            </a:r>
            <a:r>
              <a:rPr lang="en-US" dirty="0" smtClean="0"/>
              <a:t>teaching programming languages &amp; logic with Coq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PC chair CPP'20, SC and PC chair </a:t>
            </a:r>
            <a:r>
              <a:rPr lang="en-US" b="1" dirty="0" err="1" smtClean="0">
                <a:solidFill>
                  <a:schemeClr val="tx2"/>
                </a:solidFill>
              </a:rPr>
              <a:t>PriSC</a:t>
            </a:r>
            <a:r>
              <a:rPr lang="en-US" b="1" dirty="0" smtClean="0">
                <a:solidFill>
                  <a:schemeClr val="tx2"/>
                </a:solidFill>
              </a:rPr>
              <a:t>, GC EuroS&amp;P'17, AEC chair POPL'18,'19</a:t>
            </a:r>
            <a:endParaRPr lang="en-US" b="1" dirty="0" smtClean="0"/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PC member</a:t>
            </a:r>
            <a:r>
              <a:rPr lang="en-US" dirty="0" smtClean="0"/>
              <a:t> for CSF'20, SecDev'19, CCS'18, EuroS&amp;P'18, ESOP'18, POPL'17, ...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32700" y="2603500"/>
            <a:ext cx="444500" cy="635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" name="Picture 10" descr="academic-excellence-croppe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400" y="2933700"/>
            <a:ext cx="465126" cy="46132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66800" y="3543300"/>
            <a:ext cx="317500" cy="332893"/>
            <a:chOff x="787396" y="4114800"/>
            <a:chExt cx="381000" cy="399472"/>
          </a:xfrm>
        </p:grpSpPr>
        <p:pic>
          <p:nvPicPr>
            <p:cNvPr id="12" name="Picture 11" descr="book-clip-art-at-vector-clip-art-online-royalty-free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416" y="4114800"/>
              <a:ext cx="324832" cy="375822"/>
            </a:xfrm>
            <a:prstGeom prst="rect">
              <a:avLst/>
            </a:prstGeom>
          </p:spPr>
        </p:pic>
        <p:pic>
          <p:nvPicPr>
            <p:cNvPr id="13" name="Picture 12" descr="CoqLogo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396" y="4133272"/>
              <a:ext cx="381000" cy="381000"/>
            </a:xfrm>
            <a:prstGeom prst="rect">
              <a:avLst/>
            </a:prstGeom>
          </p:spPr>
        </p:pic>
      </p:grpSp>
      <p:pic>
        <p:nvPicPr>
          <p:cNvPr id="16" name="Picture 15" descr="table-smal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10000" y="4709160"/>
            <a:ext cx="1407695" cy="8915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1151780"/>
      </p:ext>
    </p:extLst>
  </p:cSld>
  <p:clrMapOvr>
    <a:masterClrMapping/>
  </p:clrMapOvr>
  <p:transition advTm="348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ools_cropped_smal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00" y="4686696"/>
            <a:ext cx="2222500" cy="109180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43000" y="1333500"/>
            <a:ext cx="3365500" cy="2413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2"/>
                </a:solidFill>
              </a:rPr>
              <a:t>Devising formal methods</a:t>
            </a:r>
          </a:p>
          <a:p>
            <a:r>
              <a:rPr lang="en-US" sz="2000" dirty="0"/>
              <a:t>programming languages</a:t>
            </a:r>
          </a:p>
          <a:p>
            <a:r>
              <a:rPr lang="en-US" sz="2000" dirty="0"/>
              <a:t>type systems, logics</a:t>
            </a:r>
          </a:p>
          <a:p>
            <a:r>
              <a:rPr lang="en-US" sz="2000" dirty="0"/>
              <a:t>verification systems</a:t>
            </a:r>
          </a:p>
          <a:p>
            <a:r>
              <a:rPr lang="en-US" sz="2000" dirty="0"/>
              <a:t>proof assistants</a:t>
            </a:r>
          </a:p>
          <a:p>
            <a:r>
              <a:rPr lang="en-US" sz="2000" dirty="0"/>
              <a:t>property-based testing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35500" y="1333501"/>
            <a:ext cx="3365500" cy="2413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C00000"/>
                </a:solidFill>
              </a:rPr>
              <a:t>Solving security problems</a:t>
            </a:r>
          </a:p>
          <a:p>
            <a:r>
              <a:rPr lang="en-US" sz="2000" dirty="0"/>
              <a:t>precise security goals</a:t>
            </a:r>
          </a:p>
          <a:p>
            <a:r>
              <a:rPr lang="en-US" sz="2000" dirty="0"/>
              <a:t>clarify attacker models</a:t>
            </a:r>
          </a:p>
          <a:p>
            <a:r>
              <a:rPr lang="en-US" sz="2000" dirty="0"/>
              <a:t>provably secure systems</a:t>
            </a:r>
          </a:p>
          <a:p>
            <a:r>
              <a:rPr lang="en-US" sz="2000" dirty="0"/>
              <a:t>stopping low-level attacks</a:t>
            </a:r>
          </a:p>
          <a:p>
            <a:r>
              <a:rPr lang="en-US" sz="2000" dirty="0"/>
              <a:t>enforcing security policies</a:t>
            </a:r>
          </a:p>
        </p:txBody>
      </p:sp>
      <p:pic>
        <p:nvPicPr>
          <p:cNvPr id="12" name="Picture 11" descr="o-CYBER-ATTACK-facebook-sma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6998" y="127000"/>
            <a:ext cx="1172002" cy="1143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0" y="3865626"/>
            <a:ext cx="4724400" cy="82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>
              <a:spcBef>
                <a:spcPct val="20000"/>
              </a:spcBef>
            </a:pPr>
            <a:r>
              <a:rPr lang="en-US" sz="2333" b="1" dirty="0"/>
              <a:t>Resulted in various innovative tools</a:t>
            </a:r>
          </a:p>
          <a:p>
            <a:pPr marL="285739" indent="-285739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Micro-Policies, F*, </a:t>
            </a:r>
            <a:r>
              <a:rPr lang="en-US" sz="2000" dirty="0" err="1">
                <a:solidFill>
                  <a:prstClr val="black"/>
                </a:solidFill>
              </a:rPr>
              <a:t>QuickChick</a:t>
            </a:r>
            <a:r>
              <a:rPr lang="en-US" sz="2000" dirty="0">
                <a:solidFill>
                  <a:prstClr val="black"/>
                </a:solidFill>
              </a:rPr>
              <a:t>, ...</a:t>
            </a:r>
          </a:p>
        </p:txBody>
      </p:sp>
      <p:pic>
        <p:nvPicPr>
          <p:cNvPr id="13" name="Picture 12" descr="certif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8111" y="190501"/>
            <a:ext cx="775889" cy="1096589"/>
          </a:xfrm>
          <a:prstGeom prst="rect">
            <a:avLst/>
          </a:prstGeom>
          <a:effectLst/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43000" y="228865"/>
            <a:ext cx="6858000" cy="952500"/>
          </a:xfrm>
        </p:spPr>
        <p:txBody>
          <a:bodyPr>
            <a:normAutofit/>
          </a:bodyPr>
          <a:lstStyle/>
          <a:p>
            <a:r>
              <a:rPr lang="en-US" b="1" dirty="0" smtClean="0"/>
              <a:t>My Research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529554" y="127000"/>
            <a:ext cx="660758" cy="111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6666" b="1" dirty="0">
                <a:latin typeface="Arial" pitchFamily="34" charset="0"/>
                <a:cs typeface="Arial" pitchFamily="34" charset="0"/>
              </a:rPr>
              <a:t>λ</a:t>
            </a:r>
            <a:endParaRPr lang="en-US" sz="6666" b="1" dirty="0">
              <a:latin typeface="Bell MT" pitchFamily="18" charset="0"/>
              <a:cs typeface="Arial" pitchFamily="3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12586"/>
      </p:ext>
    </p:extLst>
  </p:cSld>
  <p:clrMapOvr>
    <a:masterClrMapping/>
  </p:clrMapOvr>
  <p:transition advTm="30719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16000" y="190500"/>
            <a:ext cx="6223000" cy="952500"/>
          </a:xfrm>
        </p:spPr>
        <p:txBody>
          <a:bodyPr/>
          <a:lstStyle/>
          <a:p>
            <a:r>
              <a:rPr lang="en-US" b="1" dirty="0" smtClean="0"/>
              <a:t>Research group at Inria Paris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0" y="1206500"/>
            <a:ext cx="7848600" cy="4127500"/>
          </a:xfrm>
        </p:spPr>
        <p:txBody>
          <a:bodyPr>
            <a:normAutofit/>
          </a:bodyPr>
          <a:lstStyle/>
          <a:p>
            <a:r>
              <a:rPr lang="en-US" sz="2333" b="1" dirty="0"/>
              <a:t>4 PhD students</a:t>
            </a:r>
            <a:r>
              <a:rPr lang="en-US" sz="2333" dirty="0"/>
              <a:t>: Kenji </a:t>
            </a:r>
            <a:r>
              <a:rPr lang="en-US" sz="2333" dirty="0" err="1" smtClean="0"/>
              <a:t>Maillard</a:t>
            </a:r>
            <a:r>
              <a:rPr lang="en-US" sz="2333" dirty="0" smtClean="0"/>
              <a:t> (graduating soon),</a:t>
            </a:r>
            <a:br>
              <a:rPr lang="en-US" sz="2333" dirty="0" smtClean="0"/>
            </a:br>
            <a:r>
              <a:rPr lang="en-US" sz="2333" dirty="0" smtClean="0"/>
              <a:t>   Guido </a:t>
            </a:r>
            <a:r>
              <a:rPr lang="en-US" sz="2333" dirty="0"/>
              <a:t>Martinez (Rosario</a:t>
            </a:r>
            <a:r>
              <a:rPr lang="en-US" sz="2333" dirty="0" smtClean="0"/>
              <a:t>), Carmine </a:t>
            </a:r>
            <a:r>
              <a:rPr lang="en-US" sz="2333" dirty="0"/>
              <a:t>Abate, </a:t>
            </a:r>
            <a:r>
              <a:rPr lang="en-US" sz="2333" dirty="0" err="1"/>
              <a:t>Jérémy</a:t>
            </a:r>
            <a:r>
              <a:rPr lang="en-US" sz="2333" dirty="0"/>
              <a:t> </a:t>
            </a:r>
            <a:r>
              <a:rPr lang="en-US" sz="2333" dirty="0" err="1"/>
              <a:t>Thibault</a:t>
            </a:r>
            <a:endParaRPr lang="en-US" sz="2333" dirty="0"/>
          </a:p>
          <a:p>
            <a:r>
              <a:rPr lang="en-US" sz="2333" b="1" dirty="0"/>
              <a:t>1 Starting Researcher: </a:t>
            </a:r>
            <a:r>
              <a:rPr lang="en-US" sz="2333" dirty="0" err="1"/>
              <a:t>Exequiel</a:t>
            </a:r>
            <a:r>
              <a:rPr lang="en-US" sz="2333" dirty="0"/>
              <a:t> </a:t>
            </a:r>
            <a:r>
              <a:rPr lang="en-US" sz="2333" dirty="0" smtClean="0"/>
              <a:t>Rivas</a:t>
            </a:r>
            <a:endParaRPr lang="en-US" sz="2333" b="1" dirty="0"/>
          </a:p>
          <a:p>
            <a:r>
              <a:rPr lang="en-US" sz="2333" b="1" dirty="0" smtClean="0"/>
              <a:t>2 PostDocs</a:t>
            </a:r>
            <a:r>
              <a:rPr lang="en-US" sz="2333" dirty="0" smtClean="0"/>
              <a:t>: </a:t>
            </a:r>
            <a:r>
              <a:rPr lang="en-US" sz="2333" dirty="0"/>
              <a:t>Roberto </a:t>
            </a:r>
            <a:r>
              <a:rPr lang="en-US" sz="2333" dirty="0" smtClean="0"/>
              <a:t>Blanco, Adrien </a:t>
            </a:r>
            <a:r>
              <a:rPr lang="en-US" sz="2333" dirty="0" err="1" smtClean="0"/>
              <a:t>Durier</a:t>
            </a:r>
            <a:endParaRPr lang="en-US" sz="2333" dirty="0"/>
          </a:p>
          <a:p>
            <a:r>
              <a:rPr lang="en-US" sz="2333" b="1" dirty="0"/>
              <a:t>4</a:t>
            </a:r>
            <a:r>
              <a:rPr lang="en-US" sz="2333" b="1" dirty="0" smtClean="0"/>
              <a:t> Interns/Engineers</a:t>
            </a:r>
            <a:r>
              <a:rPr lang="en-US" sz="2333" dirty="0"/>
              <a:t>: Cezar </a:t>
            </a:r>
            <a:r>
              <a:rPr lang="en-US" sz="2333" dirty="0" err="1" smtClean="0"/>
              <a:t>Andrici</a:t>
            </a:r>
            <a:r>
              <a:rPr lang="en-US" sz="2333" dirty="0" smtClean="0"/>
              <a:t>, </a:t>
            </a:r>
            <a:r>
              <a:rPr lang="en-US" sz="2333" dirty="0" err="1" smtClean="0"/>
              <a:t>Théo</a:t>
            </a:r>
            <a:r>
              <a:rPr lang="en-US" sz="2333" dirty="0" smtClean="0"/>
              <a:t> Laurent,</a:t>
            </a:r>
            <a:br>
              <a:rPr lang="en-US" sz="2333" dirty="0" smtClean="0"/>
            </a:br>
            <a:r>
              <a:rPr lang="en-US" sz="2333" dirty="0" smtClean="0"/>
              <a:t>   Antoine </a:t>
            </a:r>
            <a:r>
              <a:rPr lang="en-US" sz="2333" dirty="0"/>
              <a:t>Van </a:t>
            </a:r>
            <a:r>
              <a:rPr lang="en-US" sz="2333" dirty="0" err="1" smtClean="0"/>
              <a:t>Muylder</a:t>
            </a:r>
            <a:r>
              <a:rPr lang="en-US" sz="2333" dirty="0" smtClean="0"/>
              <a:t>,</a:t>
            </a:r>
            <a:r>
              <a:rPr lang="en-US" sz="2333" dirty="0"/>
              <a:t> </a:t>
            </a:r>
            <a:r>
              <a:rPr lang="en-US" sz="2333" dirty="0" err="1" smtClean="0"/>
              <a:t>Ramkumar</a:t>
            </a:r>
            <a:r>
              <a:rPr lang="en-US" sz="2333" dirty="0" smtClean="0"/>
              <a:t> Ramachandra</a:t>
            </a:r>
            <a:endParaRPr lang="en-US" sz="2333" dirty="0"/>
          </a:p>
          <a:p>
            <a:r>
              <a:rPr lang="en-US" sz="2333" b="1" dirty="0" smtClean="0"/>
              <a:t>1 Visiting Professor</a:t>
            </a:r>
            <a:r>
              <a:rPr lang="en-US" sz="2333" dirty="0" smtClean="0"/>
              <a:t> </a:t>
            </a:r>
            <a:r>
              <a:rPr lang="en-US" sz="2333" dirty="0"/>
              <a:t>(Chile): </a:t>
            </a:r>
            <a:r>
              <a:rPr lang="en-US" sz="2333" dirty="0" err="1"/>
              <a:t>Éric</a:t>
            </a:r>
            <a:r>
              <a:rPr lang="en-US" sz="2333" dirty="0"/>
              <a:t> </a:t>
            </a:r>
            <a:r>
              <a:rPr lang="en-US" sz="2333" dirty="0" err="1"/>
              <a:t>Tanter</a:t>
            </a:r>
            <a:endParaRPr lang="en-US" sz="2333" dirty="0"/>
          </a:p>
          <a:p>
            <a:r>
              <a:rPr lang="en-US" sz="2333" b="1" dirty="0" smtClean="0"/>
              <a:t>Past</a:t>
            </a:r>
            <a:r>
              <a:rPr lang="en-US" sz="2333" dirty="0"/>
              <a:t>: 1 Graduated </a:t>
            </a:r>
            <a:r>
              <a:rPr lang="en-US" sz="2333" dirty="0" smtClean="0"/>
              <a:t>PhD student, </a:t>
            </a:r>
            <a:r>
              <a:rPr lang="en-US" sz="2333" dirty="0"/>
              <a:t>2 PostDocs,</a:t>
            </a:r>
            <a:br>
              <a:rPr lang="en-US" sz="2333" dirty="0"/>
            </a:br>
            <a:r>
              <a:rPr lang="en-US" sz="2333" dirty="0"/>
              <a:t>          </a:t>
            </a:r>
            <a:r>
              <a:rPr lang="en-US" sz="2333" dirty="0" smtClean="0"/>
              <a:t>3 </a:t>
            </a:r>
            <a:r>
              <a:rPr lang="en-US" sz="2333" dirty="0"/>
              <a:t>Engineers, 3 </a:t>
            </a:r>
            <a:r>
              <a:rPr lang="en-US" sz="2333" dirty="0" smtClean="0"/>
              <a:t>Visiting Professors/Researchers, and</a:t>
            </a:r>
            <a:br>
              <a:rPr lang="en-US" sz="2333" dirty="0" smtClean="0"/>
            </a:br>
            <a:r>
              <a:rPr lang="en-US" sz="2333" dirty="0" smtClean="0"/>
              <a:t>          ~</a:t>
            </a:r>
            <a:r>
              <a:rPr lang="en-US" sz="2333" b="1" dirty="0" smtClean="0"/>
              <a:t>17</a:t>
            </a:r>
            <a:r>
              <a:rPr lang="en-US" sz="2333" dirty="0" smtClean="0"/>
              <a:t> Interns</a:t>
            </a:r>
            <a:endParaRPr lang="en-US" sz="2333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7" descr="Team-4-sm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12000" y="296841"/>
            <a:ext cx="1498600" cy="8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1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Funding and collaborators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33500"/>
            <a:ext cx="7620000" cy="3771636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SECOMP: Efficient Formally-Secure Compilation</a:t>
            </a:r>
          </a:p>
          <a:p>
            <a:pPr lvl="1"/>
            <a:r>
              <a:rPr lang="en-US" sz="2000" dirty="0"/>
              <a:t>Funding: </a:t>
            </a:r>
            <a:r>
              <a:rPr lang="en-US" sz="2000" b="1" dirty="0"/>
              <a:t>ERC Starting Grant</a:t>
            </a:r>
            <a:r>
              <a:rPr lang="en-US" sz="2000" dirty="0"/>
              <a:t> (2017 -- 2021)</a:t>
            </a:r>
          </a:p>
          <a:p>
            <a:pPr lvl="1"/>
            <a:r>
              <a:rPr lang="en-US" sz="2000" dirty="0"/>
              <a:t>Collaborators: </a:t>
            </a:r>
            <a:r>
              <a:rPr lang="en-US" sz="2000" dirty="0" err="1"/>
              <a:t>UPenn</a:t>
            </a:r>
            <a:r>
              <a:rPr lang="en-US" sz="2000" dirty="0"/>
              <a:t>, CMU, MPI-SWS, </a:t>
            </a:r>
            <a:r>
              <a:rPr lang="en-US" sz="2000" dirty="0" err="1"/>
              <a:t>Univ</a:t>
            </a:r>
            <a:r>
              <a:rPr lang="en-US" sz="2000" dirty="0"/>
              <a:t> of Chile, ...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Micro-Policies: Tag-Based Reference Monitors</a:t>
            </a:r>
          </a:p>
          <a:p>
            <a:pPr lvl="1"/>
            <a:r>
              <a:rPr lang="en-US" sz="2000" dirty="0"/>
              <a:t>Funding: </a:t>
            </a:r>
            <a:r>
              <a:rPr lang="en-US" sz="2000" b="1" dirty="0"/>
              <a:t>DARPA SSITH/HOPE</a:t>
            </a:r>
            <a:r>
              <a:rPr lang="en-US" sz="2000" dirty="0"/>
              <a:t> (2018 -- </a:t>
            </a:r>
            <a:r>
              <a:rPr lang="en-US" sz="2000" dirty="0" smtClean="0"/>
              <a:t>2020)</a:t>
            </a:r>
            <a:endParaRPr lang="en-US" sz="2000" dirty="0"/>
          </a:p>
          <a:p>
            <a:pPr lvl="1"/>
            <a:r>
              <a:rPr lang="en-US" sz="2000" dirty="0"/>
              <a:t>Collaborators: Draper, Dover, </a:t>
            </a:r>
            <a:r>
              <a:rPr lang="en-US" sz="2000" dirty="0" err="1"/>
              <a:t>UPenn</a:t>
            </a:r>
            <a:r>
              <a:rPr lang="en-US" sz="2000" dirty="0"/>
              <a:t>, MIT, PSU, ...</a:t>
            </a:r>
            <a:endParaRPr lang="en-US" dirty="0" smtClean="0"/>
          </a:p>
          <a:p>
            <a:r>
              <a:rPr lang="en-US" b="1" dirty="0" smtClean="0">
                <a:solidFill>
                  <a:srgbClr val="C00000"/>
                </a:solidFill>
              </a:rPr>
              <a:t>F* Language for Program Verification</a:t>
            </a:r>
          </a:p>
          <a:p>
            <a:pPr lvl="1"/>
            <a:r>
              <a:rPr lang="en-US" sz="2000" dirty="0"/>
              <a:t>Funding: </a:t>
            </a:r>
            <a:r>
              <a:rPr lang="en-US" sz="2000" b="1" dirty="0"/>
              <a:t>Everest Expedition via MSR-Inria</a:t>
            </a:r>
            <a:r>
              <a:rPr lang="en-US" sz="2000" dirty="0"/>
              <a:t> (2017 -- 2020)</a:t>
            </a:r>
          </a:p>
          <a:p>
            <a:pPr lvl="1"/>
            <a:r>
              <a:rPr lang="en-US" sz="2000" dirty="0"/>
              <a:t>Funding:</a:t>
            </a:r>
            <a:r>
              <a:rPr lang="en-US" sz="2000" b="1" dirty="0"/>
              <a:t> </a:t>
            </a:r>
            <a:r>
              <a:rPr lang="en-US" sz="2000" b="1" dirty="0" err="1"/>
              <a:t>Tezos</a:t>
            </a:r>
            <a:r>
              <a:rPr lang="en-US" sz="2000" b="1" dirty="0"/>
              <a:t> Foundation Grant</a:t>
            </a:r>
            <a:r>
              <a:rPr lang="en-US" sz="2000" dirty="0"/>
              <a:t> (2019 -- 2021)</a:t>
            </a:r>
          </a:p>
          <a:p>
            <a:pPr lvl="1"/>
            <a:r>
              <a:rPr lang="en-US" sz="2000" dirty="0"/>
              <a:t>Collaborators: Microsoft Research, CMU, Princeton, MIT,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micro-polici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38347" y="3048000"/>
            <a:ext cx="689653" cy="6896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fstar-n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54106" y="4036615"/>
            <a:ext cx="864394" cy="864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12" y="0"/>
            <a:ext cx="1182688" cy="1182688"/>
          </a:xfrm>
          <a:prstGeom prst="rect">
            <a:avLst/>
          </a:prstGeom>
        </p:spPr>
      </p:pic>
      <p:pic>
        <p:nvPicPr>
          <p:cNvPr id="9" name="Picture 8" descr="puzzle-modularity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2500" y="1767903"/>
            <a:ext cx="1079500" cy="8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4582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Research direction: secure compilation </a:t>
            </a:r>
            <a:r>
              <a:rPr lang="en-US" sz="3200" b="1" dirty="0"/>
              <a:t>at </a:t>
            </a:r>
            <a:r>
              <a:rPr lang="en-US" sz="3200" b="1" dirty="0" smtClean="0"/>
              <a:t>scale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61970"/>
            <a:fld id="{1ADD699A-67FB-4F36-809D-738B0721C21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761970"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52800" y="3848100"/>
            <a:ext cx="1227529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943600" y="3848100"/>
            <a:ext cx="121920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239000" y="3848100"/>
            <a:ext cx="121920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34163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 smtClean="0">
                <a:solidFill>
                  <a:prstClr val="black"/>
                </a:solidFill>
              </a:rPr>
              <a:t>EverCrypt</a:t>
            </a:r>
          </a:p>
        </p:txBody>
      </p:sp>
      <p:cxnSp>
        <p:nvCxnSpPr>
          <p:cNvPr id="94" name="Straight Arrow Connector 93"/>
          <p:cNvCxnSpPr>
            <a:stCxn id="92" idx="2"/>
            <a:endCxn id="95" idx="0"/>
          </p:cNvCxnSpPr>
          <p:nvPr/>
        </p:nvCxnSpPr>
        <p:spPr>
          <a:xfrm>
            <a:off x="3949700" y="17907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34163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95" idx="2"/>
            <a:endCxn id="97" idx="0"/>
          </p:cNvCxnSpPr>
          <p:nvPr/>
        </p:nvCxnSpPr>
        <p:spPr>
          <a:xfrm>
            <a:off x="39497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416300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7117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safe Rust component</a:t>
            </a:r>
          </a:p>
        </p:txBody>
      </p:sp>
      <p:cxnSp>
        <p:nvCxnSpPr>
          <p:cNvPr id="100" name="Straight Arrow Connector 99"/>
          <p:cNvCxnSpPr>
            <a:stCxn id="99" idx="2"/>
            <a:endCxn id="101" idx="0"/>
          </p:cNvCxnSpPr>
          <p:nvPr/>
        </p:nvCxnSpPr>
        <p:spPr>
          <a:xfrm>
            <a:off x="52451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4711700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102" name="Group 38"/>
          <p:cNvGrpSpPr/>
          <p:nvPr/>
        </p:nvGrpSpPr>
        <p:grpSpPr>
          <a:xfrm>
            <a:off x="4406900" y="2857500"/>
            <a:ext cx="365760" cy="328281"/>
            <a:chOff x="2097930" y="2817382"/>
            <a:chExt cx="372220" cy="328281"/>
          </a:xfrm>
        </p:grpSpPr>
        <p:sp>
          <p:nvSpPr>
            <p:cNvPr id="103" name="Arc 102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06" name="Group 42"/>
          <p:cNvGrpSpPr/>
          <p:nvPr/>
        </p:nvGrpSpPr>
        <p:grpSpPr>
          <a:xfrm>
            <a:off x="4410075" y="4152900"/>
            <a:ext cx="365760" cy="328281"/>
            <a:chOff x="2097930" y="2817382"/>
            <a:chExt cx="372220" cy="328281"/>
          </a:xfrm>
        </p:grpSpPr>
        <p:sp>
          <p:nvSpPr>
            <p:cNvPr id="107" name="Arc 106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8" name="Oval 107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6003925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111" name="Group 47"/>
          <p:cNvGrpSpPr/>
          <p:nvPr/>
        </p:nvGrpSpPr>
        <p:grpSpPr>
          <a:xfrm>
            <a:off x="5702300" y="4152900"/>
            <a:ext cx="365760" cy="328281"/>
            <a:chOff x="2097930" y="2817382"/>
            <a:chExt cx="372220" cy="328281"/>
          </a:xfrm>
        </p:grpSpPr>
        <p:sp>
          <p:nvSpPr>
            <p:cNvPr id="112" name="Arc 111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4" name="Oval 113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60071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legacy C component</a:t>
            </a:r>
          </a:p>
        </p:txBody>
      </p:sp>
      <p:cxnSp>
        <p:nvCxnSpPr>
          <p:cNvPr id="120" name="Straight Arrow Connector 119"/>
          <p:cNvCxnSpPr>
            <a:stCxn id="119" idx="2"/>
          </p:cNvCxnSpPr>
          <p:nvPr/>
        </p:nvCxnSpPr>
        <p:spPr>
          <a:xfrm>
            <a:off x="65405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7299325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ASM component</a:t>
            </a:r>
          </a:p>
        </p:txBody>
      </p:sp>
      <p:grpSp>
        <p:nvGrpSpPr>
          <p:cNvPr id="129" name="Group 58"/>
          <p:cNvGrpSpPr/>
          <p:nvPr/>
        </p:nvGrpSpPr>
        <p:grpSpPr>
          <a:xfrm>
            <a:off x="6997700" y="4152900"/>
            <a:ext cx="365760" cy="328281"/>
            <a:chOff x="2097930" y="2817382"/>
            <a:chExt cx="372220" cy="328281"/>
          </a:xfrm>
        </p:grpSpPr>
        <p:sp>
          <p:nvSpPr>
            <p:cNvPr id="130" name="Arc 129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1" name="Oval 130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2" name="Oval 131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73025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4" name="Straight Arrow Connector 133"/>
          <p:cNvCxnSpPr>
            <a:stCxn id="133" idx="2"/>
          </p:cNvCxnSpPr>
          <p:nvPr/>
        </p:nvCxnSpPr>
        <p:spPr>
          <a:xfrm>
            <a:off x="7835900" y="30861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64"/>
          <p:cNvGrpSpPr/>
          <p:nvPr/>
        </p:nvGrpSpPr>
        <p:grpSpPr>
          <a:xfrm>
            <a:off x="6997700" y="2857500"/>
            <a:ext cx="365760" cy="328281"/>
            <a:chOff x="2097930" y="2817382"/>
            <a:chExt cx="372220" cy="328281"/>
          </a:xfrm>
        </p:grpSpPr>
        <p:sp>
          <p:nvSpPr>
            <p:cNvPr id="136" name="Arc 135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39" name="Group 68"/>
          <p:cNvGrpSpPr/>
          <p:nvPr/>
        </p:nvGrpSpPr>
        <p:grpSpPr>
          <a:xfrm>
            <a:off x="5702300" y="2857500"/>
            <a:ext cx="365760" cy="328281"/>
            <a:chOff x="2097930" y="2817382"/>
            <a:chExt cx="372220" cy="328281"/>
          </a:xfrm>
        </p:grpSpPr>
        <p:sp>
          <p:nvSpPr>
            <p:cNvPr id="140" name="Arc 139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1" name="Oval 140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2" name="Oval 141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43" name="Rounded Rectangle 142"/>
          <p:cNvSpPr/>
          <p:nvPr/>
        </p:nvSpPr>
        <p:spPr>
          <a:xfrm>
            <a:off x="47117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/>
          <p:cNvCxnSpPr>
            <a:stCxn id="143" idx="2"/>
          </p:cNvCxnSpPr>
          <p:nvPr/>
        </p:nvCxnSpPr>
        <p:spPr>
          <a:xfrm>
            <a:off x="52451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74"/>
          <p:cNvGrpSpPr/>
          <p:nvPr/>
        </p:nvGrpSpPr>
        <p:grpSpPr>
          <a:xfrm>
            <a:off x="4406900" y="1562100"/>
            <a:ext cx="365760" cy="328281"/>
            <a:chOff x="2097930" y="2817382"/>
            <a:chExt cx="372220" cy="328281"/>
          </a:xfrm>
        </p:grpSpPr>
        <p:sp>
          <p:nvSpPr>
            <p:cNvPr id="146" name="Arc 145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7" name="Oval 146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8" name="Oval 147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49" name="Rounded Rectangle 148"/>
          <p:cNvSpPr/>
          <p:nvPr/>
        </p:nvSpPr>
        <p:spPr>
          <a:xfrm>
            <a:off x="60071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>
            <a:stCxn id="149" idx="2"/>
          </p:cNvCxnSpPr>
          <p:nvPr/>
        </p:nvCxnSpPr>
        <p:spPr>
          <a:xfrm>
            <a:off x="65405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80"/>
          <p:cNvGrpSpPr/>
          <p:nvPr/>
        </p:nvGrpSpPr>
        <p:grpSpPr>
          <a:xfrm>
            <a:off x="5702300" y="1562100"/>
            <a:ext cx="365760" cy="328281"/>
            <a:chOff x="2097930" y="2817382"/>
            <a:chExt cx="372220" cy="328281"/>
          </a:xfrm>
        </p:grpSpPr>
        <p:sp>
          <p:nvSpPr>
            <p:cNvPr id="152" name="Arc 151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3" name="Oval 152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5" name="Rounded Rectangle 154"/>
          <p:cNvSpPr/>
          <p:nvPr/>
        </p:nvSpPr>
        <p:spPr>
          <a:xfrm>
            <a:off x="73025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>
            <a:stCxn id="155" idx="2"/>
          </p:cNvCxnSpPr>
          <p:nvPr/>
        </p:nvCxnSpPr>
        <p:spPr>
          <a:xfrm>
            <a:off x="78359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86"/>
          <p:cNvGrpSpPr/>
          <p:nvPr/>
        </p:nvGrpSpPr>
        <p:grpSpPr>
          <a:xfrm>
            <a:off x="6997700" y="1562100"/>
            <a:ext cx="365760" cy="328281"/>
            <a:chOff x="2097930" y="2817382"/>
            <a:chExt cx="372220" cy="328281"/>
          </a:xfrm>
        </p:grpSpPr>
        <p:sp>
          <p:nvSpPr>
            <p:cNvPr id="158" name="Arc 157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832111" y="2476500"/>
            <a:ext cx="221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 &amp; Rust languages</a:t>
            </a:r>
          </a:p>
          <a:p>
            <a:r>
              <a:rPr lang="en-US" dirty="0" smtClean="0"/>
              <a:t>+ components</a:t>
            </a:r>
          </a:p>
          <a:p>
            <a:r>
              <a:rPr lang="en-US" dirty="0"/>
              <a:t>+ memory </a:t>
            </a:r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501764" y="3848100"/>
            <a:ext cx="24700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ASM language</a:t>
            </a:r>
          </a:p>
          <a:p>
            <a:pPr algn="ctr"/>
            <a:r>
              <a:rPr lang="en-US" dirty="0" smtClean="0"/>
              <a:t>(RISC-V + micro-policies)</a:t>
            </a:r>
            <a:endParaRPr lang="en-US" dirty="0"/>
          </a:p>
        </p:txBody>
      </p:sp>
      <p:pic>
        <p:nvPicPr>
          <p:cNvPr id="164" name="Picture 163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7538" y="4533900"/>
            <a:ext cx="819862" cy="8198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1" name="Rectangle 70"/>
          <p:cNvSpPr/>
          <p:nvPr/>
        </p:nvSpPr>
        <p:spPr>
          <a:xfrm>
            <a:off x="4640654" y="3850118"/>
            <a:ext cx="1227529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fstar-n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181100"/>
            <a:ext cx="797243" cy="79724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365451" y="1409700"/>
            <a:ext cx="1377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    language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883998"/>
      </p:ext>
    </p:extLst>
  </p:cSld>
  <p:clrMapOvr>
    <a:masterClrMapping/>
  </p:clrMapOvr>
  <p:transition advTm="74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7" grpId="0" animBg="1"/>
      <p:bldP spid="91" grpId="0" animBg="1"/>
      <p:bldP spid="95" grpId="0" animBg="1"/>
      <p:bldP spid="97" grpId="0" animBg="1"/>
      <p:bldP spid="99" grpId="0" animBg="1"/>
      <p:bldP spid="101" grpId="0" animBg="1"/>
      <p:bldP spid="110" grpId="0" animBg="1"/>
      <p:bldP spid="119" grpId="0" animBg="1"/>
      <p:bldP spid="126" grpId="0" animBg="1"/>
      <p:bldP spid="133" grpId="0" animBg="1"/>
      <p:bldP spid="143" grpId="0" animBg="1"/>
      <p:bldP spid="149" grpId="0" animBg="1"/>
      <p:bldP spid="155" grpId="0" animBg="1"/>
      <p:bldP spid="162" grpId="0"/>
      <p:bldP spid="163" grpId="0"/>
      <p:bldP spid="7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/>
          <p:cNvGrpSpPr/>
          <p:nvPr/>
        </p:nvGrpSpPr>
        <p:grpSpPr>
          <a:xfrm>
            <a:off x="2809494" y="183058"/>
            <a:ext cx="1905000" cy="825500"/>
            <a:chOff x="228600" y="2667000"/>
            <a:chExt cx="2286000" cy="990600"/>
          </a:xfrm>
        </p:grpSpPr>
        <p:grpSp>
          <p:nvGrpSpPr>
            <p:cNvPr id="387" name="Group 386"/>
            <p:cNvGrpSpPr/>
            <p:nvPr/>
          </p:nvGrpSpPr>
          <p:grpSpPr>
            <a:xfrm>
              <a:off x="228600" y="2667000"/>
              <a:ext cx="609600" cy="609600"/>
              <a:chOff x="1752600" y="1143000"/>
              <a:chExt cx="609600" cy="609600"/>
            </a:xfrm>
          </p:grpSpPr>
          <p:sp>
            <p:nvSpPr>
              <p:cNvPr id="397" name="Moon 396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TextBox 397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1066800" y="2667000"/>
              <a:ext cx="609600" cy="609600"/>
              <a:chOff x="1752600" y="1143000"/>
              <a:chExt cx="609600" cy="609600"/>
            </a:xfrm>
          </p:grpSpPr>
          <p:sp>
            <p:nvSpPr>
              <p:cNvPr id="395" name="Moon 394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TextBox 395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1905000" y="2667000"/>
              <a:ext cx="609600" cy="609600"/>
              <a:chOff x="1752600" y="1143000"/>
              <a:chExt cx="609600" cy="609600"/>
            </a:xfrm>
          </p:grpSpPr>
          <p:sp>
            <p:nvSpPr>
              <p:cNvPr id="393" name="Moon 392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TextBox 393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390" name="Oval 389"/>
            <p:cNvSpPr/>
            <p:nvPr/>
          </p:nvSpPr>
          <p:spPr>
            <a:xfrm>
              <a:off x="2286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10668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2" name="Oval 391"/>
            <p:cNvSpPr/>
            <p:nvPr/>
          </p:nvSpPr>
          <p:spPr>
            <a:xfrm>
              <a:off x="19050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99" name="TextBox 398"/>
          <p:cNvSpPr txBox="1"/>
          <p:nvPr/>
        </p:nvSpPr>
        <p:spPr>
          <a:xfrm>
            <a:off x="1016000" y="1008558"/>
            <a:ext cx="7356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∃ a sequence of component compromises explaining the finite </a:t>
            </a:r>
            <a:r>
              <a:rPr lang="en-US" sz="2000" dirty="0" smtClean="0"/>
              <a:t>trace </a:t>
            </a:r>
            <a:r>
              <a:rPr lang="en-US" sz="2000" i="1" dirty="0" smtClean="0"/>
              <a:t>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in the source language, for instance </a:t>
            </a:r>
            <a:r>
              <a:rPr lang="en-US" sz="2000" i="1" dirty="0"/>
              <a:t>t</a:t>
            </a:r>
            <a:r>
              <a:rPr lang="en-US" sz="2000" i="1" dirty="0" smtClean="0"/>
              <a:t>=m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·m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·m</a:t>
            </a:r>
            <a:r>
              <a:rPr lang="en-US" sz="2000" i="1" baseline="-25000" dirty="0" smtClean="0"/>
              <a:t>3</a:t>
            </a:r>
            <a:r>
              <a:rPr lang="en-US" sz="2000" dirty="0" smtClean="0"/>
              <a:t> </a:t>
            </a:r>
            <a:r>
              <a:rPr lang="en-US" sz="2000" dirty="0"/>
              <a:t>and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3043858" y="600671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1" name="Rectangle 400"/>
          <p:cNvSpPr/>
          <p:nvPr/>
        </p:nvSpPr>
        <p:spPr>
          <a:xfrm>
            <a:off x="3747556" y="593604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2" name="Rectangle 401"/>
          <p:cNvSpPr/>
          <p:nvPr/>
        </p:nvSpPr>
        <p:spPr>
          <a:xfrm>
            <a:off x="4451254" y="586536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3" name="Rectangle 402"/>
          <p:cNvSpPr/>
          <p:nvPr/>
        </p:nvSpPr>
        <p:spPr>
          <a:xfrm>
            <a:off x="4753536" y="437058"/>
            <a:ext cx="580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 </a:t>
            </a:r>
            <a:r>
              <a:rPr lang="en-US" sz="2000" i="1" dirty="0"/>
              <a:t>t</a:t>
            </a:r>
          </a:p>
        </p:txBody>
      </p:sp>
      <p:grpSp>
        <p:nvGrpSpPr>
          <p:cNvPr id="404" name="Group 403"/>
          <p:cNvGrpSpPr/>
          <p:nvPr/>
        </p:nvGrpSpPr>
        <p:grpSpPr>
          <a:xfrm>
            <a:off x="2817474" y="1718181"/>
            <a:ext cx="1905000" cy="825500"/>
            <a:chOff x="381000" y="762000"/>
            <a:chExt cx="2286000" cy="990600"/>
          </a:xfrm>
        </p:grpSpPr>
        <p:grpSp>
          <p:nvGrpSpPr>
            <p:cNvPr id="405" name="Group 404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15" name="Moon 414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TextBox 415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06" name="Group 405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13" name="Moon 412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TextBox 413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07" name="Group 406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11" name="Moon 410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TextBox 411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08" name="Oval 407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9" name="Oval 408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17" name="Rectangle 416"/>
          <p:cNvSpPr/>
          <p:nvPr/>
        </p:nvSpPr>
        <p:spPr>
          <a:xfrm>
            <a:off x="4707629" y="2044164"/>
            <a:ext cx="1995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⇝*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Undef(C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18" name="Rectangle 417"/>
          <p:cNvSpPr/>
          <p:nvPr/>
        </p:nvSpPr>
        <p:spPr>
          <a:xfrm>
            <a:off x="3455388" y="2239037"/>
            <a:ext cx="37863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↯</a:t>
            </a:r>
          </a:p>
        </p:txBody>
      </p:sp>
      <p:sp>
        <p:nvSpPr>
          <p:cNvPr id="419" name="Rectangle 418"/>
          <p:cNvSpPr/>
          <p:nvPr/>
        </p:nvSpPr>
        <p:spPr>
          <a:xfrm>
            <a:off x="1772309" y="2035681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endParaRPr lang="en-US" sz="2000" dirty="0"/>
          </a:p>
        </p:txBody>
      </p:sp>
      <p:sp>
        <p:nvSpPr>
          <p:cNvPr id="420" name="Rectangle 419"/>
          <p:cNvSpPr/>
          <p:nvPr/>
        </p:nvSpPr>
        <p:spPr>
          <a:xfrm>
            <a:off x="1772309" y="313958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endParaRPr lang="en-US" sz="2000" dirty="0"/>
          </a:p>
        </p:txBody>
      </p:sp>
      <p:grpSp>
        <p:nvGrpSpPr>
          <p:cNvPr id="421" name="Group 420"/>
          <p:cNvGrpSpPr/>
          <p:nvPr/>
        </p:nvGrpSpPr>
        <p:grpSpPr>
          <a:xfrm>
            <a:off x="2836145" y="2861181"/>
            <a:ext cx="1905000" cy="825500"/>
            <a:chOff x="381000" y="762000"/>
            <a:chExt cx="2286000" cy="990600"/>
          </a:xfrm>
        </p:grpSpPr>
        <p:grpSp>
          <p:nvGrpSpPr>
            <p:cNvPr id="422" name="Group 421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32" name="Moon 431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30" name="Moon 429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24" name="Group 423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28" name="Moon 427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TextBox 428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25" name="Oval 424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6" name="Oval 425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7" name="Oval 426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34" name="Rectangle 433"/>
          <p:cNvSpPr/>
          <p:nvPr/>
        </p:nvSpPr>
        <p:spPr>
          <a:xfrm>
            <a:off x="4726299" y="3187164"/>
            <a:ext cx="2349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⇝*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·m</a:t>
            </a:r>
            <a:r>
              <a:rPr lang="en-US" sz="2000" i="1" baseline="-25000" dirty="0"/>
              <a:t>2</a:t>
            </a:r>
            <a:r>
              <a:rPr lang="en-US" sz="2000" i="1" dirty="0"/>
              <a:t>·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Undef(C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35" name="Rectangle 434"/>
          <p:cNvSpPr/>
          <p:nvPr/>
        </p:nvSpPr>
        <p:spPr>
          <a:xfrm>
            <a:off x="4153888" y="3364567"/>
            <a:ext cx="37863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↯</a:t>
            </a:r>
          </a:p>
        </p:txBody>
      </p:sp>
      <p:sp>
        <p:nvSpPr>
          <p:cNvPr id="436" name="Rectangle 435"/>
          <p:cNvSpPr/>
          <p:nvPr/>
        </p:nvSpPr>
        <p:spPr>
          <a:xfrm>
            <a:off x="1772309" y="4243496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(3)</a:t>
            </a:r>
            <a:endParaRPr lang="en-US" sz="2000" dirty="0"/>
          </a:p>
        </p:txBody>
      </p:sp>
      <p:grpSp>
        <p:nvGrpSpPr>
          <p:cNvPr id="437" name="Group 436"/>
          <p:cNvGrpSpPr/>
          <p:nvPr/>
        </p:nvGrpSpPr>
        <p:grpSpPr>
          <a:xfrm>
            <a:off x="2836145" y="4000500"/>
            <a:ext cx="1905000" cy="825500"/>
            <a:chOff x="381000" y="762000"/>
            <a:chExt cx="2286000" cy="990600"/>
          </a:xfrm>
        </p:grpSpPr>
        <p:grpSp>
          <p:nvGrpSpPr>
            <p:cNvPr id="438" name="Group 437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48" name="Moon 447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TextBox 448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39" name="Group 438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46" name="Moon 445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TextBox 446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40" name="Group 439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44" name="Moon 443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TextBox 444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41" name="Oval 440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2" name="Oval 441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43" name="Oval 442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50" name="Rectangle 449"/>
          <p:cNvSpPr/>
          <p:nvPr/>
        </p:nvSpPr>
        <p:spPr>
          <a:xfrm>
            <a:off x="4820309" y="4326483"/>
            <a:ext cx="1608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·m</a:t>
            </a:r>
            <a:r>
              <a:rPr lang="en-US" sz="2000" i="1" baseline="-25000" dirty="0"/>
              <a:t>2</a:t>
            </a:r>
            <a:r>
              <a:rPr lang="en-US" sz="2000" i="1" dirty="0"/>
              <a:t>·m</a:t>
            </a:r>
            <a:r>
              <a:rPr lang="en-US" sz="2000" i="1" baseline="-25000" dirty="0"/>
              <a:t>3</a:t>
            </a:r>
            <a:endParaRPr lang="en-US" sz="2000" i="1" dirty="0"/>
          </a:p>
        </p:txBody>
      </p:sp>
      <p:sp>
        <p:nvSpPr>
          <p:cNvPr id="3" name="Rectangle 2"/>
          <p:cNvSpPr/>
          <p:nvPr/>
        </p:nvSpPr>
        <p:spPr>
          <a:xfrm>
            <a:off x="2153309" y="3143737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∃A</a:t>
            </a:r>
            <a:r>
              <a:rPr lang="en-US" sz="2000" baseline="-25000" dirty="0"/>
              <a:t>1</a:t>
            </a:r>
            <a:r>
              <a:rPr lang="en-US" sz="2000" dirty="0"/>
              <a:t>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153309" y="4250779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∃A</a:t>
            </a:r>
            <a:r>
              <a:rPr lang="en-US" sz="2000" baseline="-25000" dirty="0"/>
              <a:t>2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6677" y="504279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If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416509" y="470578"/>
            <a:ext cx="668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35</a:t>
            </a:fld>
            <a:endParaRPr lang="en-US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651012" y="-30371"/>
            <a:ext cx="1693145" cy="1079500"/>
          </a:xfrm>
        </p:spPr>
        <p:txBody>
          <a:bodyPr>
            <a:normAutofit/>
          </a:bodyPr>
          <a:lstStyle/>
          <a:p>
            <a:r>
              <a:rPr lang="en-US" sz="2333" b="1" dirty="0"/>
              <a:t>Security</a:t>
            </a:r>
            <a:br>
              <a:rPr lang="en-US" sz="2333" b="1" dirty="0"/>
            </a:br>
            <a:r>
              <a:rPr lang="en-US" sz="2333" b="1" dirty="0"/>
              <a:t>definition:</a:t>
            </a:r>
          </a:p>
        </p:txBody>
      </p:sp>
    </p:spTree>
    <p:extLst>
      <p:ext uri="{BB962C8B-B14F-4D97-AF65-F5344CB8AC3E}">
        <p14:creationId xmlns:p14="http://schemas.microsoft.com/office/powerpoint/2010/main" val="383652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/>
      <p:bldP spid="418" grpId="0"/>
      <p:bldP spid="419" grpId="0"/>
      <p:bldP spid="420" grpId="0"/>
      <p:bldP spid="434" grpId="0"/>
      <p:bldP spid="435" grpId="0"/>
      <p:bldP spid="436" grpId="0"/>
      <p:bldP spid="450" grpId="0"/>
      <p:bldP spid="3" grpId="0"/>
      <p:bldP spid="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Programmable Tagged Architecture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en-US" dirty="0" smtClean="0"/>
              <a:t>[</a:t>
            </a:r>
            <a:r>
              <a:rPr lang="en-US" dirty="0" err="1" smtClean="0"/>
              <a:t>rx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put </a:t>
            </a:r>
            <a:r>
              <a:rPr lang="en-US" dirty="0" err="1" smtClean="0"/>
              <a:t>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←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jump-and-link </a:t>
            </a:r>
            <a:r>
              <a:rPr lang="en-US" dirty="0" err="1" smtClean="0"/>
              <a:t>rx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sub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r-1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: put </a:t>
            </a:r>
            <a:r>
              <a:rPr lang="en-US" dirty="0" err="1" smtClean="0"/>
              <a:t>rc</a:t>
            </a:r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: 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3</a:t>
            </a:r>
            <a:r>
              <a:rPr lang="en-US" dirty="0" smtClean="0"/>
              <a:t>: add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r+1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4</a:t>
            </a:r>
            <a:r>
              <a:rPr lang="en-US" dirty="0" smtClean="0"/>
              <a:t>: store </a:t>
            </a:r>
            <a:r>
              <a:rPr lang="en-US" dirty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: jump </a:t>
            </a:r>
            <a:r>
              <a:rPr lang="en-US" dirty="0" err="1" smtClean="0"/>
              <a:t>ra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r>
              <a:rPr lang="en-US" dirty="0" smtClean="0"/>
              <a:t> : 42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r>
              <a:rPr lang="en-US" dirty="0" smtClean="0"/>
              <a:t>: ...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48200" y="933896"/>
            <a:ext cx="4419600" cy="34476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933366"/>
            <a:ext cx="4419600" cy="34481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381000" y="4533900"/>
            <a:ext cx="8001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C</a:t>
            </a:r>
            <a:r>
              <a:rPr lang="en-US" sz="2800" b="1" dirty="0" smtClean="0"/>
              <a:t>hallenge: making sure returns go to the right place</a:t>
            </a:r>
          </a:p>
        </p:txBody>
      </p:sp>
      <p:pic>
        <p:nvPicPr>
          <p:cNvPr id="9" name="Picture 8" descr="micro-polic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700" y="162148"/>
            <a:ext cx="609600" cy="609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16" y="-58377"/>
            <a:ext cx="764316" cy="773951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flipV="1">
            <a:off x="2362200" y="1562100"/>
            <a:ext cx="2590800" cy="2152518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2362200" y="1943100"/>
            <a:ext cx="2590800" cy="1771518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1435955" y="3226655"/>
            <a:ext cx="328490" cy="30480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89351" y="2953703"/>
            <a:ext cx="1064715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pc@</a:t>
            </a:r>
            <a:r>
              <a:rPr lang="en-US" sz="2333" dirty="0" smtClean="0">
                <a:solidFill>
                  <a:srgbClr val="C00000"/>
                </a:solidFill>
              </a:rPr>
              <a:t>C</a:t>
            </a:r>
            <a:r>
              <a:rPr lang="en-US" sz="2333" baseline="-25000" dirty="0" smtClean="0">
                <a:solidFill>
                  <a:srgbClr val="C00000"/>
                </a:solidFill>
              </a:rPr>
              <a:t>1</a:t>
            </a:r>
            <a:r>
              <a:rPr lang="en-US" sz="2333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226761" y="1309136"/>
            <a:ext cx="1093889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smtClean="0">
                <a:solidFill>
                  <a:srgbClr val="1F497D"/>
                </a:solidFill>
              </a:rPr>
              <a:t>Entry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226761" y="1665772"/>
            <a:ext cx="144334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1F497D"/>
                </a:solidFill>
              </a:rPr>
              <a:t>NoEntry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613112" y="2694374"/>
            <a:ext cx="1064715" cy="45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pc@</a:t>
            </a:r>
            <a:r>
              <a:rPr lang="en-US" sz="2333" dirty="0" smtClean="0">
                <a:solidFill>
                  <a:schemeClr val="tx2"/>
                </a:solidFill>
              </a:rPr>
              <a:t>C</a:t>
            </a:r>
            <a:r>
              <a:rPr lang="en-US" sz="2333" baseline="-25000" dirty="0" smtClean="0">
                <a:solidFill>
                  <a:schemeClr val="tx2"/>
                </a:solidFill>
              </a:rPr>
              <a:t>2</a:t>
            </a:r>
            <a:r>
              <a:rPr lang="en-US" sz="2333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39000" y="2025158"/>
            <a:ext cx="144334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1F497D"/>
                </a:solidFill>
              </a:rPr>
              <a:t>NoEntry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234402" y="2359956"/>
            <a:ext cx="745717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 </a:t>
            </a:r>
            <a:r>
              <a:rPr lang="en-US" sz="2333" dirty="0" smtClean="0">
                <a:solidFill>
                  <a:srgbClr val="1F497D"/>
                </a:solidFill>
              </a:rPr>
              <a:t>...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828800" y="3786747"/>
            <a:ext cx="144334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C00000"/>
                </a:solidFill>
              </a:rPr>
              <a:t>NoEntry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438361" y="2683905"/>
            <a:ext cx="629439" cy="45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,n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961826" y="3009900"/>
            <a:ext cx="1873330" cy="45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@Ret(n-1)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828800" y="5084518"/>
            <a:ext cx="5540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POPL'14, Oakland'15, ASPLOS'15,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POST'18, CCS'18]</a:t>
            </a:r>
            <a:endParaRPr lang="en-US" sz="2000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3200400" y="3086100"/>
            <a:ext cx="2971800" cy="9144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324600" y="2953703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</p:spPr>
        <p:txBody>
          <a:bodyPr/>
          <a:lstStyle/>
          <a:p>
            <a:fld id="{93E3BA9C-1FBB-4D46-B089-AB487B58273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30" grpId="0"/>
      <p:bldP spid="32" grpId="0"/>
      <p:bldP spid="34" grpId="0"/>
      <p:bldP spid="35" grpId="0"/>
      <p:bldP spid="36" grpId="0"/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29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Need to break the exploitation cycle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229600" cy="377163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800" dirty="0" smtClean="0"/>
              <a:t>Once the stakes are high enough,</a:t>
            </a:r>
            <a:r>
              <a:rPr lang="en-US" sz="2800" b="1" dirty="0"/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attackers</a:t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2800" b="1" dirty="0" smtClean="0">
                <a:solidFill>
                  <a:srgbClr val="C00000"/>
                </a:solidFill>
              </a:rPr>
              <a:t>will find a way to exploit </a:t>
            </a:r>
            <a:r>
              <a:rPr lang="en-US" sz="2800" b="1" i="1" dirty="0" smtClean="0">
                <a:solidFill>
                  <a:srgbClr val="C00000"/>
                </a:solidFill>
              </a:rPr>
              <a:t>any</a:t>
            </a:r>
            <a:r>
              <a:rPr lang="en-US" sz="2800" b="1" dirty="0" smtClean="0">
                <a:solidFill>
                  <a:srgbClr val="C00000"/>
                </a:solidFill>
              </a:rPr>
              <a:t> vulnerability</a:t>
            </a:r>
          </a:p>
          <a:p>
            <a:pPr>
              <a:spcBef>
                <a:spcPts val="1800"/>
              </a:spcBef>
            </a:pPr>
            <a:r>
              <a:rPr lang="en-US" sz="2800" b="1" dirty="0" smtClean="0">
                <a:solidFill>
                  <a:srgbClr val="C00000"/>
                </a:solidFill>
              </a:rPr>
              <a:t>Weak security defenses</a:t>
            </a:r>
            <a:r>
              <a:rPr lang="en-US" sz="2800" dirty="0" smtClean="0"/>
              <a:t> get deployed,</a:t>
            </a:r>
            <a:br>
              <a:rPr lang="en-US" sz="2800" dirty="0" smtClean="0"/>
            </a:br>
            <a:r>
              <a:rPr lang="en-US" sz="2800" dirty="0" smtClean="0"/>
              <a:t>but are </a:t>
            </a:r>
            <a:r>
              <a:rPr lang="en-US" sz="2800" b="1" dirty="0" smtClean="0">
                <a:solidFill>
                  <a:srgbClr val="C00000"/>
                </a:solidFill>
              </a:rPr>
              <a:t>routinely circumvented</a:t>
            </a:r>
            <a:r>
              <a:rPr lang="en-US" sz="2800" dirty="0" smtClean="0"/>
              <a:t> in practice</a:t>
            </a:r>
          </a:p>
          <a:p>
            <a:pPr>
              <a:spcBef>
                <a:spcPts val="1800"/>
              </a:spcBef>
            </a:pPr>
            <a:r>
              <a:rPr lang="en-US" sz="2800" b="1" dirty="0" smtClean="0"/>
              <a:t>Security arms race</a:t>
            </a:r>
          </a:p>
          <a:p>
            <a:pPr lvl="1">
              <a:spcBef>
                <a:spcPts val="600"/>
              </a:spcBef>
            </a:pPr>
            <a:r>
              <a:rPr lang="en-US" sz="2400" dirty="0" smtClean="0"/>
              <a:t>defenders find clever ways to "increase attacker effort"</a:t>
            </a:r>
          </a:p>
          <a:p>
            <a:pPr lvl="1">
              <a:spcBef>
                <a:spcPts val="600"/>
              </a:spcBef>
            </a:pPr>
            <a:r>
              <a:rPr lang="en-US" sz="2400" b="1" dirty="0" smtClean="0">
                <a:solidFill>
                  <a:srgbClr val="C00000"/>
                </a:solidFill>
              </a:rPr>
              <a:t>attackers find clever ways around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46" y="1028700"/>
            <a:ext cx="1658154" cy="14853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2770882"/>
            <a:ext cx="8001000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We </a:t>
            </a:r>
            <a:r>
              <a:rPr lang="en-US" sz="3200" b="1" dirty="0">
                <a:solidFill>
                  <a:srgbClr val="1F497D"/>
                </a:solidFill>
              </a:rPr>
              <a:t>need a deeper understanding </a:t>
            </a:r>
            <a:r>
              <a:rPr lang="en-US" sz="3200" b="1" dirty="0">
                <a:solidFill>
                  <a:prstClr val="black"/>
                </a:solidFill>
              </a:rPr>
              <a:t>that we can</a:t>
            </a:r>
            <a:br>
              <a:rPr lang="en-US" sz="3200" b="1" dirty="0">
                <a:solidFill>
                  <a:prstClr val="black"/>
                </a:solidFill>
              </a:rPr>
            </a:br>
            <a:r>
              <a:rPr lang="en-US" sz="3200" b="1" dirty="0">
                <a:solidFill>
                  <a:prstClr val="black"/>
                </a:solidFill>
              </a:rPr>
              <a:t>use to build </a:t>
            </a:r>
            <a:r>
              <a:rPr lang="en-US" sz="3200" b="1" dirty="0">
                <a:solidFill>
                  <a:srgbClr val="1F497D"/>
                </a:solidFill>
              </a:rPr>
              <a:t>provably secure </a:t>
            </a:r>
            <a:r>
              <a:rPr lang="en-US" sz="3200" b="1" dirty="0" smtClean="0">
                <a:solidFill>
                  <a:srgbClr val="1F497D"/>
                </a:solidFill>
              </a:rPr>
              <a:t>defenses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6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16073"/>
            <a:ext cx="1066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30" y="3174296"/>
            <a:ext cx="1120469" cy="1847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-38100"/>
            <a:ext cx="5715000" cy="5715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0" y="2419171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Formal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</a:t>
            </a:r>
            <a:endParaRPr lang="en-US" sz="3600" b="1" dirty="0">
              <a:ln w="1270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3270" y="4224635"/>
            <a:ext cx="1820563" cy="461665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Enforcement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645" y="952500"/>
            <a:ext cx="10463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Goal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3086100"/>
            <a:ext cx="1198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Proof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76" y="3517769"/>
            <a:ext cx="1614624" cy="17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0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/>
              <a:t>Overview of my </a:t>
            </a:r>
            <a:r>
              <a:rPr lang="en-US" b="1" dirty="0" smtClean="0"/>
              <a:t>recent research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1923"/>
            <a:ext cx="8686800" cy="4305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Formally Secure Compartmentalizing Compilation</a:t>
            </a:r>
            <a:br>
              <a:rPr lang="en-US" sz="2800" b="1" dirty="0" smtClean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[CSF'16, CCS'18, CSF'19] -- </a:t>
            </a:r>
            <a:r>
              <a:rPr lang="en-US" sz="2800" b="1" dirty="0"/>
              <a:t>ERC </a:t>
            </a:r>
            <a:r>
              <a:rPr lang="en-US" sz="2800" b="1" dirty="0" smtClean="0"/>
              <a:t>Starting Grant SECOMP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1050" dirty="0" smtClean="0"/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Micro-Policies: Tag-Based Architecture</a:t>
            </a:r>
            <a:r>
              <a:rPr lang="en-US" sz="2800" b="1" dirty="0">
                <a:solidFill>
                  <a:srgbClr val="C00000"/>
                </a:solidFill>
              </a:rPr>
              <a:t/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[POPL'14,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Oakland'15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ASPLOS'15,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POST'18, CCS'18]</a:t>
            </a:r>
            <a:endParaRPr lang="en-US" sz="2400" dirty="0"/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F* Program Verification System</a:t>
            </a:r>
            <a:endParaRPr lang="en-US" sz="2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[POPL'16,'17,'18,'20, ICFP'17,'19, ESOP'19, CPP'18, SNAPL'17]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2800" b="1" dirty="0" err="1" smtClean="0">
                <a:solidFill>
                  <a:schemeClr val="tx2"/>
                </a:solidFill>
              </a:rPr>
              <a:t>QuickChick</a:t>
            </a:r>
            <a:r>
              <a:rPr lang="en-US" sz="2800" b="1" dirty="0">
                <a:solidFill>
                  <a:schemeClr val="tx2"/>
                </a:solidFill>
              </a:rPr>
              <a:t>: Dependable </a:t>
            </a:r>
            <a:r>
              <a:rPr lang="en-US" sz="2800" b="1" dirty="0" smtClean="0">
                <a:solidFill>
                  <a:schemeClr val="tx2"/>
                </a:solidFill>
              </a:rPr>
              <a:t>Property-Based Testing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[POPL'17, ICFP'13, ITP'15, JFP'16]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micro-polic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4200" y="217170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fstar-n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0090" y="3087943"/>
            <a:ext cx="1115310" cy="1115310"/>
          </a:xfrm>
          <a:prstGeom prst="rect">
            <a:avLst/>
          </a:prstGeom>
        </p:spPr>
      </p:pic>
      <p:pic>
        <p:nvPicPr>
          <p:cNvPr id="9" name="Picture 8" descr="puzzle-modularity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72400" y="952500"/>
            <a:ext cx="1225043" cy="990600"/>
          </a:xfrm>
          <a:prstGeom prst="rect">
            <a:avLst/>
          </a:prstGeom>
        </p:spPr>
      </p:pic>
      <p:pic>
        <p:nvPicPr>
          <p:cNvPr id="10" name="Picture 9" descr="quick-chick-sma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9800" y="4835792"/>
            <a:ext cx="1780290" cy="7649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2347" y="947716"/>
            <a:ext cx="8835453" cy="10122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810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Secure Compilation</a:t>
            </a:r>
            <a:endParaRPr lang="en-US" sz="4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81100"/>
            <a:ext cx="8382000" cy="3886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New research area</a:t>
            </a: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bringing together people from different fields</a:t>
            </a:r>
            <a:r>
              <a:rPr lang="en-US" sz="2000" dirty="0" smtClean="0"/>
              <a:t>: formal methods,</a:t>
            </a:r>
            <a:br>
              <a:rPr lang="en-US" sz="2000" dirty="0" smtClean="0"/>
            </a:br>
            <a:r>
              <a:rPr lang="en-US" sz="2000" dirty="0"/>
              <a:t>security, programming </a:t>
            </a:r>
            <a:r>
              <a:rPr lang="en-US" sz="2000" dirty="0" smtClean="0"/>
              <a:t>languages, compilers, systems, hardware, ...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Leading the effort of building this new community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high interest from people in the various fields</a:t>
            </a:r>
          </a:p>
          <a:p>
            <a:pPr lvl="1"/>
            <a:r>
              <a:rPr lang="en-US" sz="2000" dirty="0" smtClean="0"/>
              <a:t>started with a small meeting in Paris in summer 2016 (10 participants)</a:t>
            </a:r>
          </a:p>
          <a:p>
            <a:pPr lvl="1"/>
            <a:r>
              <a:rPr lang="en-US" sz="2000" dirty="0" smtClean="0"/>
              <a:t>since then 2 Dagstuhl Seminars, 4 Workshops (40-50 participants each)</a:t>
            </a:r>
          </a:p>
          <a:p>
            <a:pPr>
              <a:lnSpc>
                <a:spcPct val="13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Laying the formal foundations for part of this new area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8457" y="4169844"/>
            <a:ext cx="8238344" cy="5164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ec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9000" y="34290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2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06377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Web browsers are frequently hacked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34000" y="1181100"/>
            <a:ext cx="1600200" cy="3124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1562100"/>
            <a:ext cx="83058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Browser gets its input from the internet: a </a:t>
            </a:r>
            <a:r>
              <a:rPr lang="en-US" sz="2400" b="1" dirty="0" smtClean="0"/>
              <a:t>webpage (spiegel.de)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685800" y="2057905"/>
            <a:ext cx="83058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300+ resources </a:t>
            </a:r>
            <a:r>
              <a:rPr lang="en-US" sz="2400" b="1" dirty="0" smtClean="0"/>
              <a:t>loaded: html, image </a:t>
            </a:r>
            <a:r>
              <a:rPr lang="en-US" sz="2400" b="1" dirty="0"/>
              <a:t>files</a:t>
            </a:r>
            <a:r>
              <a:rPr lang="en-US" sz="2400" b="1" dirty="0" smtClean="0"/>
              <a:t>, </a:t>
            </a:r>
            <a:r>
              <a:rPr lang="en-US" sz="2400" b="1" dirty="0" err="1"/>
              <a:t>javascript</a:t>
            </a:r>
            <a:r>
              <a:rPr lang="en-US" sz="2400" b="1" dirty="0"/>
              <a:t>, </a:t>
            </a:r>
            <a:r>
              <a:rPr lang="en-US" sz="2400" b="1" dirty="0" smtClean="0"/>
              <a:t>styles, ...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685800" y="2551549"/>
            <a:ext cx="83058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/>
              <a:t>from </a:t>
            </a:r>
            <a:r>
              <a:rPr lang="en-US" sz="2400" b="1" dirty="0" smtClean="0">
                <a:solidFill>
                  <a:srgbClr val="C00000"/>
                </a:solidFill>
              </a:rPr>
              <a:t>25+ different internet servers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" y="3066222"/>
            <a:ext cx="3326246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/>
              <a:t>4 </a:t>
            </a:r>
            <a:r>
              <a:rPr lang="en-US" sz="2400" b="1" dirty="0"/>
              <a:t>are clearly for ads:</a:t>
            </a:r>
          </a:p>
          <a:p>
            <a:r>
              <a:rPr lang="en-US" sz="2400" dirty="0"/>
              <a:t>- ad.doubleclick.net</a:t>
            </a:r>
          </a:p>
          <a:p>
            <a:r>
              <a:rPr lang="en-US" sz="2400" dirty="0"/>
              <a:t>- ad.yieldlab.net</a:t>
            </a:r>
          </a:p>
          <a:p>
            <a:r>
              <a:rPr lang="en-US" sz="2400" dirty="0"/>
              <a:t>- </a:t>
            </a:r>
            <a:r>
              <a:rPr lang="en-US" sz="2400" dirty="0" smtClean="0"/>
              <a:t>amazon-adsystem.com</a:t>
            </a:r>
            <a:endParaRPr lang="en-US" sz="2400" dirty="0"/>
          </a:p>
          <a:p>
            <a:r>
              <a:rPr lang="en-US" sz="2400" dirty="0"/>
              <a:t>- adalliance.io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76700" y="6972300"/>
            <a:ext cx="4953000" cy="2339102"/>
          </a:xfrm>
          <a:prstGeom prst="rect">
            <a:avLst/>
          </a:prstGeom>
          <a:solidFill>
            <a:schemeClr val="bg1">
              <a:alpha val="9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/>
              <a:t>content, </a:t>
            </a:r>
            <a:r>
              <a:rPr lang="en-US" sz="2000" b="1" dirty="0"/>
              <a:t>scripts, libraries, </a:t>
            </a:r>
            <a:r>
              <a:rPr lang="en-US" sz="2000" b="1" dirty="0" smtClean="0"/>
              <a:t>fonts, tracking, ...:</a:t>
            </a:r>
            <a:endParaRPr lang="en-US" sz="2000" b="1" dirty="0"/>
          </a:p>
          <a:p>
            <a:r>
              <a:rPr lang="en-US" dirty="0"/>
              <a:t>cdn3.optimizely.com, cloudfront.net, meetrics.net, dyn.emetriq.de, fonts.gstatic.com, googleapis.com, imagesrv.adition.com, js-agent.newrelic.com, omny.fm, mxcdn.net, </a:t>
            </a:r>
            <a:r>
              <a:rPr lang="en-US" dirty="0" smtClean="0"/>
              <a:t>de.com</a:t>
            </a:r>
            <a:r>
              <a:rPr lang="en-US" dirty="0"/>
              <a:t>, </a:t>
            </a:r>
            <a:r>
              <a:rPr lang="en-US" dirty="0" smtClean="0"/>
              <a:t>script.ioam.de, </a:t>
            </a:r>
            <a:r>
              <a:rPr lang="en-US" dirty="0"/>
              <a:t>parsely.com, criteo.net, emsservice.de, </a:t>
            </a:r>
            <a:r>
              <a:rPr lang="en-US" dirty="0" smtClean="0"/>
              <a:t>xplosion.de</a:t>
            </a:r>
            <a:r>
              <a:rPr lang="en-US" dirty="0"/>
              <a:t>, googletagmanager.com, omnycontent.com, summerhamster.com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0320" y="3443114"/>
            <a:ext cx="2446280" cy="446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7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Malicious server can hack the browser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5867400" cy="37716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send it an image that </a:t>
            </a:r>
            <a:r>
              <a:rPr lang="en-US" sz="2400" b="1" dirty="0" smtClean="0">
                <a:solidFill>
                  <a:schemeClr val="tx2"/>
                </a:solidFill>
              </a:rPr>
              <a:t>looks like an</a:t>
            </a:r>
            <a:r>
              <a:rPr lang="en-US" sz="2400" b="1" dirty="0" smtClean="0"/>
              <a:t> </a:t>
            </a:r>
            <a:r>
              <a:rPr lang="en-US" sz="2400" dirty="0" smtClean="0"/>
              <a:t>ad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specially crafted to exploit a vulnerability </a:t>
            </a:r>
            <a:r>
              <a:rPr lang="en-US" sz="2400" dirty="0" smtClean="0"/>
              <a:t>in the browser's image drawing engine</a:t>
            </a:r>
          </a:p>
          <a:p>
            <a:r>
              <a:rPr lang="en-US" sz="2400" b="1" dirty="0" smtClean="0"/>
              <a:t>this compromises the whole browser</a:t>
            </a:r>
          </a:p>
          <a:p>
            <a:pPr lvl="1"/>
            <a:r>
              <a:rPr lang="en-US" sz="2066" dirty="0" smtClean="0"/>
              <a:t>i.e. gives server </a:t>
            </a:r>
            <a:r>
              <a:rPr lang="en-US" sz="2066" b="1" dirty="0" smtClean="0">
                <a:solidFill>
                  <a:srgbClr val="C00000"/>
                </a:solidFill>
              </a:rPr>
              <a:t>complete control</a:t>
            </a:r>
            <a:r>
              <a:rPr lang="en-US" sz="2066" dirty="0" smtClean="0"/>
              <a:t> over it</a:t>
            </a:r>
          </a:p>
          <a:p>
            <a:r>
              <a:rPr lang="en-US" sz="2400" b="1" dirty="0" smtClean="0"/>
              <a:t>malicious server can now:</a:t>
            </a:r>
          </a:p>
          <a:p>
            <a:pPr lvl="1"/>
            <a:r>
              <a:rPr lang="en-US" sz="2066" dirty="0"/>
              <a:t>steal the user's data</a:t>
            </a:r>
          </a:p>
          <a:p>
            <a:pPr lvl="1"/>
            <a:r>
              <a:rPr lang="en-US" sz="2066" dirty="0" smtClean="0"/>
              <a:t>take </a:t>
            </a:r>
            <a:r>
              <a:rPr lang="en-US" sz="2066" dirty="0"/>
              <a:t>control of the victim's computer</a:t>
            </a:r>
          </a:p>
          <a:p>
            <a:pPr lvl="1"/>
            <a:r>
              <a:rPr lang="en-US" sz="2066" dirty="0"/>
              <a:t>encrypt victim's data and ask for </a:t>
            </a:r>
            <a:r>
              <a:rPr lang="en-US" sz="2066" dirty="0" smtClean="0"/>
              <a:t>ransom</a:t>
            </a:r>
            <a:endParaRPr lang="en-US" sz="206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990864"/>
            <a:ext cx="2076317" cy="4152636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66800" y="3430144"/>
            <a:ext cx="2362200" cy="446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2|21.7|4.2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3.6|3.8|5.9|16.1|7.8|4.5|13.9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73289</TotalTime>
  <Words>2192</Words>
  <Application>Microsoft Office PowerPoint</Application>
  <PresentationFormat>On-screen Show (16:10)</PresentationFormat>
  <Paragraphs>515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 Unicode MS</vt:lpstr>
      <vt:lpstr>Arial</vt:lpstr>
      <vt:lpstr>Bell MT</vt:lpstr>
      <vt:lpstr>Calibri</vt:lpstr>
      <vt:lpstr>Office Theme</vt:lpstr>
      <vt:lpstr>Formally Secure Compartmentalizing Compilation</vt:lpstr>
      <vt:lpstr>We are increasingly reliant on computers</vt:lpstr>
      <vt:lpstr>Computers vulnerable to hacking</vt:lpstr>
      <vt:lpstr>Need to break the exploitation cycle</vt:lpstr>
      <vt:lpstr>PowerPoint Presentation</vt:lpstr>
      <vt:lpstr>Overview of my recent research</vt:lpstr>
      <vt:lpstr>Secure Compilation</vt:lpstr>
      <vt:lpstr>Web browsers are frequently hacked</vt:lpstr>
      <vt:lpstr>Malicious server can hack the browser</vt:lpstr>
      <vt:lpstr>Compromised browser can steal user's data</vt:lpstr>
      <vt:lpstr>Compartmentalization can help</vt:lpstr>
      <vt:lpstr>Good news: browsers now compartmentalized!</vt:lpstr>
      <vt:lpstr>Fine-grained compartmentalization</vt:lpstr>
      <vt:lpstr>Fine-grained compartmentalization</vt:lpstr>
      <vt:lpstr>Source language compartments</vt:lpstr>
      <vt:lpstr>Source language compartments</vt:lpstr>
      <vt:lpstr>Abstractions lost during compilation</vt:lpstr>
      <vt:lpstr>Machine-code level</vt:lpstr>
      <vt:lpstr>Formally Secure Compartmentalizing Compilation</vt:lpstr>
      <vt:lpstr>1. Security Goal</vt:lpstr>
      <vt:lpstr>This is not just hypothetical!</vt:lpstr>
      <vt:lpstr>Putting things into perspective</vt:lpstr>
      <vt:lpstr>Preserving security against adversarial contexts</vt:lpstr>
      <vt:lpstr>Extra challenges for our real security definition [CSF'16, CCS'18]</vt:lpstr>
      <vt:lpstr>2. Security Enforcement</vt:lpstr>
      <vt:lpstr>Software-fault isolation</vt:lpstr>
      <vt:lpstr>3. Security Proof</vt:lpstr>
      <vt:lpstr>Summary</vt:lpstr>
      <vt:lpstr>Backup Slides</vt:lpstr>
      <vt:lpstr>Cătălin Hrițcu</vt:lpstr>
      <vt:lpstr>My Research</vt:lpstr>
      <vt:lpstr>Research group at Inria Paris</vt:lpstr>
      <vt:lpstr>Funding and collaborators</vt:lpstr>
      <vt:lpstr>Research direction: secure compilation at scale</vt:lpstr>
      <vt:lpstr>Security definition:</vt:lpstr>
      <vt:lpstr>Programmable Tagged Architecture 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3277</cp:revision>
  <dcterms:created xsi:type="dcterms:W3CDTF">2016-12-13T09:19:39Z</dcterms:created>
  <dcterms:modified xsi:type="dcterms:W3CDTF">2019-10-30T09:44:37Z</dcterms:modified>
</cp:coreProperties>
</file>